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8" r:id="rId22"/>
    <p:sldId id="299" r:id="rId23"/>
    <p:sldId id="301" r:id="rId24"/>
    <p:sldId id="302" r:id="rId25"/>
    <p:sldId id="303" r:id="rId26"/>
    <p:sldId id="305" r:id="rId27"/>
    <p:sldId id="306" r:id="rId28"/>
    <p:sldId id="304" r:id="rId29"/>
    <p:sldId id="307" r:id="rId30"/>
    <p:sldId id="308" r:id="rId31"/>
    <p:sldId id="309" r:id="rId32"/>
    <p:sldId id="310" r:id="rId33"/>
    <p:sldId id="311" r:id="rId34"/>
    <p:sldId id="312" r:id="rId35"/>
    <p:sldId id="313" r:id="rId36"/>
    <p:sldId id="314" r:id="rId37"/>
    <p:sldId id="315" r:id="rId38"/>
    <p:sldId id="31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974" y="-4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7DC2C-7A9A-40E4-968D-5082F17BE1C7}" type="datetimeFigureOut">
              <a:rPr lang="it-IT" smtClean="0"/>
              <a:t>01/02/2019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2EF40-E663-402F-BC15-997BC4837557}" type="slidenum">
              <a:rPr lang="it-IT" smtClean="0"/>
              <a:t>‹N›</a:t>
            </a:fld>
            <a:endParaRPr lang="it-IT"/>
          </a:p>
        </p:txBody>
      </p:sp>
    </p:spTree>
    <p:extLst>
      <p:ext uri="{BB962C8B-B14F-4D97-AF65-F5344CB8AC3E}">
        <p14:creationId xmlns:p14="http://schemas.microsoft.com/office/powerpoint/2010/main" val="182502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712EF40-E663-402F-BC15-997BC4837557}" type="slidenum">
              <a:rPr lang="it-IT" smtClean="0"/>
              <a:t>1</a:t>
            </a:fld>
            <a:endParaRPr lang="it-IT"/>
          </a:p>
        </p:txBody>
      </p:sp>
    </p:spTree>
    <p:extLst>
      <p:ext uri="{BB962C8B-B14F-4D97-AF65-F5344CB8AC3E}">
        <p14:creationId xmlns:p14="http://schemas.microsoft.com/office/powerpoint/2010/main" val="254008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712EF40-E663-402F-BC15-997BC4837557}" type="slidenum">
              <a:rPr lang="it-IT" smtClean="0"/>
              <a:t>10</a:t>
            </a:fld>
            <a:endParaRPr lang="it-IT"/>
          </a:p>
        </p:txBody>
      </p:sp>
    </p:spTree>
    <p:extLst>
      <p:ext uri="{BB962C8B-B14F-4D97-AF65-F5344CB8AC3E}">
        <p14:creationId xmlns:p14="http://schemas.microsoft.com/office/powerpoint/2010/main" val="657645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712EF40-E663-402F-BC15-997BC4837557}" type="slidenum">
              <a:rPr lang="it-IT" smtClean="0"/>
              <a:t>17</a:t>
            </a:fld>
            <a:endParaRPr lang="it-IT"/>
          </a:p>
        </p:txBody>
      </p:sp>
    </p:spTree>
    <p:extLst>
      <p:ext uri="{BB962C8B-B14F-4D97-AF65-F5344CB8AC3E}">
        <p14:creationId xmlns:p14="http://schemas.microsoft.com/office/powerpoint/2010/main" val="150608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2/1/2019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2A2683B9-6ECA-47FA-93CF-B124A0FAC208}" type="datetime1">
              <a:rPr lang="en-US" smtClean="0"/>
              <a:pPr/>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‹N›</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smtClean="0"/>
              <a:t>Fare clic per modificare lo stile del titolo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93F2040-9975-4642-A906-1DF87F8BE202}" type="datetime1">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51E52B4A-BA08-4841-AB08-A0D822ABC34D}" type="datetime1">
              <a:rPr lang="en-US" smtClean="0"/>
              <a:pPr/>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2/1/2019</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‹N›</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arget="../media/image22.jpeg" Type="http://schemas.openxmlformats.org/officeDocument/2006/relationships/image"/><Relationship Id="rId1" Target="../slideLayouts/slideLayout1.xml" Type="http://schemas.openxmlformats.org/officeDocument/2006/relationships/slideLayout"/></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692696"/>
            <a:ext cx="7588324" cy="1524000"/>
          </a:xfrm>
        </p:spPr>
        <p:txBody>
          <a:bodyPr/>
          <a:lstStyle/>
          <a:p>
            <a:pPr algn="ctr"/>
            <a:r>
              <a:rPr lang="it-IT" sz="6600" dirty="0" smtClean="0">
                <a:solidFill>
                  <a:srgbClr val="CC0000"/>
                </a:solidFill>
              </a:rPr>
              <a:t>Operatori pastorali uccisi nell’anno 2018</a:t>
            </a:r>
            <a:endParaRPr lang="it-IT" sz="6600" dirty="0">
              <a:solidFill>
                <a:srgbClr val="CC0000"/>
              </a:solidFill>
            </a:endParaRPr>
          </a:p>
        </p:txBody>
      </p:sp>
      <p:sp>
        <p:nvSpPr>
          <p:cNvPr id="5" name="CasellaDiTesto 4"/>
          <p:cNvSpPr txBox="1"/>
          <p:nvPr/>
        </p:nvSpPr>
        <p:spPr>
          <a:xfrm>
            <a:off x="323528" y="3429000"/>
            <a:ext cx="7992888" cy="3046988"/>
          </a:xfrm>
          <a:prstGeom prst="rect">
            <a:avLst/>
          </a:prstGeom>
          <a:noFill/>
        </p:spPr>
        <p:txBody>
          <a:bodyPr wrap="square" rtlCol="0">
            <a:spAutoFit/>
          </a:bodyPr>
          <a:lstStyle/>
          <a:p>
            <a:pPr algn="r"/>
            <a:r>
              <a:rPr lang="it-IT" sz="2400" dirty="0"/>
              <a:t>Nel corso dell’anno 2018 sono stati uccisi nel mondo 40 </a:t>
            </a:r>
            <a:r>
              <a:rPr lang="it-IT" sz="2400" dirty="0" smtClean="0"/>
              <a:t>missionari: 35 sacerdoti, </a:t>
            </a:r>
            <a:r>
              <a:rPr lang="it-IT" sz="2400" dirty="0"/>
              <a:t>1 seminarista, 4 laici. </a:t>
            </a:r>
            <a:r>
              <a:rPr lang="it-IT" sz="2400" dirty="0" smtClean="0"/>
              <a:t/>
            </a:r>
            <a:br>
              <a:rPr lang="it-IT" sz="2400" dirty="0" smtClean="0"/>
            </a:br>
            <a:r>
              <a:rPr lang="it-IT" sz="2400" dirty="0" smtClean="0"/>
              <a:t/>
            </a:r>
            <a:br>
              <a:rPr lang="it-IT" sz="2400" dirty="0" smtClean="0"/>
            </a:br>
            <a:r>
              <a:rPr lang="it-IT" sz="2400" dirty="0" smtClean="0"/>
              <a:t>In </a:t>
            </a:r>
            <a:r>
              <a:rPr lang="it-IT" sz="2400" dirty="0"/>
              <a:t>Africa </a:t>
            </a:r>
            <a:r>
              <a:rPr lang="it-IT" sz="2400" dirty="0" smtClean="0"/>
              <a:t>19 </a:t>
            </a:r>
            <a:r>
              <a:rPr lang="it-IT" sz="2400" dirty="0"/>
              <a:t>sacerdoti, 1 seminarista e 1 </a:t>
            </a:r>
            <a:r>
              <a:rPr lang="it-IT" sz="2400" dirty="0" smtClean="0"/>
              <a:t>laica; </a:t>
            </a:r>
            <a:br>
              <a:rPr lang="it-IT" sz="2400" dirty="0" smtClean="0"/>
            </a:br>
            <a:r>
              <a:rPr lang="it-IT" sz="2400" dirty="0" smtClean="0"/>
              <a:t>in </a:t>
            </a:r>
            <a:r>
              <a:rPr lang="it-IT" sz="2400" dirty="0"/>
              <a:t>America </a:t>
            </a:r>
            <a:r>
              <a:rPr lang="it-IT" sz="2400" dirty="0" smtClean="0"/>
              <a:t>12 </a:t>
            </a:r>
            <a:r>
              <a:rPr lang="it-IT" sz="2400" dirty="0"/>
              <a:t>sacerdoti e 3 </a:t>
            </a:r>
            <a:r>
              <a:rPr lang="it-IT" sz="2400" dirty="0" smtClean="0"/>
              <a:t>laici; </a:t>
            </a:r>
            <a:br>
              <a:rPr lang="it-IT" sz="2400" dirty="0" smtClean="0"/>
            </a:br>
            <a:r>
              <a:rPr lang="it-IT" sz="2400" dirty="0" smtClean="0"/>
              <a:t>in </a:t>
            </a:r>
            <a:r>
              <a:rPr lang="it-IT" sz="2400" dirty="0"/>
              <a:t>Asia </a:t>
            </a:r>
            <a:r>
              <a:rPr lang="it-IT" sz="2400" dirty="0" smtClean="0"/>
              <a:t>3 sacerdoti; </a:t>
            </a:r>
            <a:br>
              <a:rPr lang="it-IT" sz="2400" dirty="0" smtClean="0"/>
            </a:br>
            <a:r>
              <a:rPr lang="it-IT" sz="2400" dirty="0" smtClean="0"/>
              <a:t>in </a:t>
            </a:r>
            <a:r>
              <a:rPr lang="it-IT" sz="2400" dirty="0"/>
              <a:t>Europa </a:t>
            </a:r>
            <a:r>
              <a:rPr lang="it-IT" sz="2400" dirty="0" smtClean="0"/>
              <a:t>1 sacerdote.</a:t>
            </a:r>
            <a:endParaRPr lang="it-IT" sz="2400" dirty="0"/>
          </a:p>
          <a:p>
            <a:pPr algn="r"/>
            <a:endParaRPr lang="it-IT" sz="2400" dirty="0" smtClean="0"/>
          </a:p>
        </p:txBody>
      </p:sp>
    </p:spTree>
    <p:extLst>
      <p:ext uri="{BB962C8B-B14F-4D97-AF65-F5344CB8AC3E}">
        <p14:creationId xmlns:p14="http://schemas.microsoft.com/office/powerpoint/2010/main" val="3788583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2811" y="2156805"/>
            <a:ext cx="5256584" cy="803920"/>
          </a:xfrm>
        </p:spPr>
        <p:txBody>
          <a:bodyPr/>
          <a:lstStyle/>
          <a:p>
            <a:pPr algn="r"/>
            <a:r>
              <a:rPr lang="it-IT" sz="3800" b="1" dirty="0" smtClean="0">
                <a:solidFill>
                  <a:srgbClr val="CC0000"/>
                </a:solidFill>
                <a:latin typeface="+mn-lt"/>
              </a:rPr>
              <a:t>Don Walter </a:t>
            </a:r>
            <a:br>
              <a:rPr lang="it-IT" sz="3800" b="1" dirty="0" smtClean="0">
                <a:solidFill>
                  <a:srgbClr val="CC0000"/>
                </a:solidFill>
                <a:latin typeface="+mn-lt"/>
              </a:rPr>
            </a:br>
            <a:r>
              <a:rPr lang="it-IT" sz="3800" b="1" dirty="0" err="1" smtClean="0">
                <a:solidFill>
                  <a:srgbClr val="CC0000"/>
                </a:solidFill>
                <a:latin typeface="+mn-lt"/>
              </a:rPr>
              <a:t>Osmin</a:t>
            </a:r>
            <a:r>
              <a:rPr lang="it-IT" sz="3800" b="1" dirty="0" smtClean="0">
                <a:solidFill>
                  <a:srgbClr val="CC0000"/>
                </a:solidFill>
                <a:latin typeface="+mn-lt"/>
              </a:rPr>
              <a:t> </a:t>
            </a:r>
            <a:r>
              <a:rPr lang="it-IT" sz="3800" b="1" dirty="0" err="1" smtClean="0">
                <a:solidFill>
                  <a:srgbClr val="CC0000"/>
                </a:solidFill>
                <a:latin typeface="+mn-lt"/>
              </a:rPr>
              <a:t>Vásquez</a:t>
            </a:r>
            <a:endParaRPr lang="it-IT" sz="3800" b="1" dirty="0">
              <a:solidFill>
                <a:srgbClr val="CC0000"/>
              </a:solidFill>
              <a:latin typeface="+mn-lt"/>
            </a:endParaRPr>
          </a:p>
        </p:txBody>
      </p:sp>
      <p:sp>
        <p:nvSpPr>
          <p:cNvPr id="3" name="Sottotitolo 2"/>
          <p:cNvSpPr>
            <a:spLocks noGrp="1"/>
          </p:cNvSpPr>
          <p:nvPr>
            <p:ph type="subTitle" idx="1"/>
          </p:nvPr>
        </p:nvSpPr>
        <p:spPr>
          <a:xfrm>
            <a:off x="1115616" y="3356992"/>
            <a:ext cx="5976664" cy="2520280"/>
          </a:xfrm>
        </p:spPr>
        <p:txBody>
          <a:bodyPr/>
          <a:lstStyle/>
          <a:p>
            <a:r>
              <a:rPr lang="it-IT" dirty="0" smtClean="0"/>
              <a:t> </a:t>
            </a:r>
            <a:endParaRPr lang="it-IT" dirty="0"/>
          </a:p>
        </p:txBody>
      </p:sp>
      <p:sp>
        <p:nvSpPr>
          <p:cNvPr id="7" name="CasellaDiTesto 6"/>
          <p:cNvSpPr txBox="1"/>
          <p:nvPr/>
        </p:nvSpPr>
        <p:spPr>
          <a:xfrm>
            <a:off x="4860032" y="620688"/>
            <a:ext cx="3456384" cy="707886"/>
          </a:xfrm>
          <a:prstGeom prst="rect">
            <a:avLst/>
          </a:prstGeom>
          <a:noFill/>
        </p:spPr>
        <p:txBody>
          <a:bodyPr wrap="square" rtlCol="0">
            <a:spAutoFit/>
          </a:bodyPr>
          <a:lstStyle/>
          <a:p>
            <a:pPr algn="r"/>
            <a:r>
              <a:rPr lang="it-IT" sz="2000" dirty="0" smtClean="0">
                <a:solidFill>
                  <a:srgbClr val="CC0000"/>
                </a:solidFill>
              </a:rPr>
              <a:t>29 marzo 2018</a:t>
            </a:r>
          </a:p>
          <a:p>
            <a:pPr algn="r"/>
            <a:r>
              <a:rPr lang="it-IT" sz="2000" b="1" dirty="0" smtClean="0">
                <a:solidFill>
                  <a:srgbClr val="CC0000"/>
                </a:solidFill>
              </a:rPr>
              <a:t>EL SALVADOR</a:t>
            </a:r>
          </a:p>
        </p:txBody>
      </p:sp>
      <p:sp>
        <p:nvSpPr>
          <p:cNvPr id="4" name="CasellaDiTesto 3"/>
          <p:cNvSpPr txBox="1"/>
          <p:nvPr/>
        </p:nvSpPr>
        <p:spPr>
          <a:xfrm>
            <a:off x="755576" y="3284984"/>
            <a:ext cx="7560840" cy="2800767"/>
          </a:xfrm>
          <a:prstGeom prst="rect">
            <a:avLst/>
          </a:prstGeom>
          <a:noFill/>
        </p:spPr>
        <p:txBody>
          <a:bodyPr wrap="square" rtlCol="0">
            <a:spAutoFit/>
          </a:bodyPr>
          <a:lstStyle/>
          <a:p>
            <a:pPr algn="just"/>
            <a:r>
              <a:rPr lang="it-IT" sz="2200" dirty="0"/>
              <a:t>E’ stato ucciso a colpi di arma da fuoco </a:t>
            </a:r>
            <a:r>
              <a:rPr lang="it-IT" sz="2200" dirty="0" smtClean="0"/>
              <a:t>mentre </a:t>
            </a:r>
            <a:r>
              <a:rPr lang="it-IT" sz="2200" dirty="0"/>
              <a:t>si stava recando nella parrocchia di </a:t>
            </a:r>
            <a:r>
              <a:rPr lang="it-IT" sz="2200" dirty="0" err="1"/>
              <a:t>Lolotique</a:t>
            </a:r>
            <a:r>
              <a:rPr lang="it-IT" sz="2200" dirty="0"/>
              <a:t>, cui era stato assegnato per la Settimana Santa, per celebrare la Messa in </a:t>
            </a:r>
            <a:r>
              <a:rPr lang="it-IT" sz="2200" i="1" dirty="0" err="1" smtClean="0"/>
              <a:t>Cœna</a:t>
            </a:r>
            <a:r>
              <a:rPr lang="it-IT" sz="2200" i="1" dirty="0" smtClean="0"/>
              <a:t> </a:t>
            </a:r>
            <a:r>
              <a:rPr lang="it-IT" sz="2200" i="1" dirty="0"/>
              <a:t>Domini </a:t>
            </a:r>
            <a:r>
              <a:rPr lang="it-IT" sz="2200" dirty="0"/>
              <a:t>del Giovedì santo. L’automobile su cui viaggiava con altre persone è stata fermata da un </a:t>
            </a:r>
            <a:r>
              <a:rPr lang="it-IT" sz="2200" dirty="0" err="1"/>
              <a:t>suv</a:t>
            </a:r>
            <a:r>
              <a:rPr lang="it-IT" sz="2200" dirty="0"/>
              <a:t>, da uomini con il volto coperto da passamontagna. I passeggeri sono stati derubati e il sacerdote è stato fatto scendere, dopo qualche decina di metri è stato assassinato. </a:t>
            </a:r>
          </a:p>
        </p:txBody>
      </p:sp>
      <p:pic>
        <p:nvPicPr>
          <p:cNvPr id="6146" name="Picture 2" descr="O:\ANIMATORI MARTIRI\2019\Martiri\Don Walter Osmin Vasque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8211"/>
            <a:ext cx="2697973" cy="289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02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2132856"/>
            <a:ext cx="5256584" cy="803920"/>
          </a:xfrm>
        </p:spPr>
        <p:txBody>
          <a:bodyPr/>
          <a:lstStyle/>
          <a:p>
            <a:pPr algn="r"/>
            <a:r>
              <a:rPr lang="it-IT" sz="4000" b="1" dirty="0" smtClean="0">
                <a:solidFill>
                  <a:srgbClr val="CC0000"/>
                </a:solidFill>
                <a:latin typeface="+mn-lt"/>
              </a:rPr>
              <a:t>Don Etienne </a:t>
            </a:r>
            <a:r>
              <a:rPr lang="it-IT" sz="4000" b="1" dirty="0" err="1" smtClean="0">
                <a:solidFill>
                  <a:srgbClr val="CC0000"/>
                </a:solidFill>
                <a:latin typeface="+mn-lt"/>
              </a:rPr>
              <a:t>Nsengiyumva</a:t>
            </a:r>
            <a:endParaRPr lang="it-IT" sz="3800" dirty="0">
              <a:solidFill>
                <a:srgbClr val="CC0000"/>
              </a:solidFill>
              <a:latin typeface="+mn-lt"/>
            </a:endParaRPr>
          </a:p>
        </p:txBody>
      </p:sp>
      <p:sp>
        <p:nvSpPr>
          <p:cNvPr id="3" name="Sottotitolo 2"/>
          <p:cNvSpPr>
            <a:spLocks noGrp="1"/>
          </p:cNvSpPr>
          <p:nvPr>
            <p:ph type="subTitle" idx="1"/>
          </p:nvPr>
        </p:nvSpPr>
        <p:spPr>
          <a:xfrm>
            <a:off x="755576" y="3645024"/>
            <a:ext cx="7560840" cy="2160240"/>
          </a:xfrm>
        </p:spPr>
        <p:txBody>
          <a:bodyPr>
            <a:normAutofit/>
          </a:bodyPr>
          <a:lstStyle/>
          <a:p>
            <a:pPr algn="just"/>
            <a:r>
              <a:rPr lang="it-IT" sz="2400" dirty="0"/>
              <a:t>E</a:t>
            </a:r>
            <a:r>
              <a:rPr lang="it-IT" sz="2400" dirty="0" smtClean="0"/>
              <a:t>ra </a:t>
            </a:r>
            <a:r>
              <a:rPr lang="it-IT" sz="2400" dirty="0"/>
              <a:t>parroco della parrocchia Saint </a:t>
            </a:r>
            <a:r>
              <a:rPr lang="it-IT" sz="2400" dirty="0" err="1"/>
              <a:t>Barhelemy</a:t>
            </a:r>
            <a:r>
              <a:rPr lang="it-IT" sz="2400" dirty="0"/>
              <a:t>, aveva celebrato la Messa domenicale durante la quale aveva anche conferito il battesimo. Si trovava insieme ad alcuni fedeli per una riunione, quando un malvivente ha fatto irruzione nel locale uccidendolo a colpi di arma da fuoco. </a:t>
            </a:r>
            <a:endParaRPr lang="it-IT" sz="2200" dirty="0">
              <a:latin typeface="Arial" panose="020B0604020202020204" pitchFamily="34" charset="0"/>
              <a:cs typeface="Arial" panose="020B0604020202020204" pitchFamily="34" charset="0"/>
            </a:endParaRPr>
          </a:p>
        </p:txBody>
      </p:sp>
      <p:sp>
        <p:nvSpPr>
          <p:cNvPr id="7" name="CasellaDiTesto 6"/>
          <p:cNvSpPr txBox="1"/>
          <p:nvPr/>
        </p:nvSpPr>
        <p:spPr>
          <a:xfrm>
            <a:off x="4860032" y="487265"/>
            <a:ext cx="3456384" cy="707886"/>
          </a:xfrm>
          <a:prstGeom prst="rect">
            <a:avLst/>
          </a:prstGeom>
          <a:noFill/>
        </p:spPr>
        <p:txBody>
          <a:bodyPr wrap="square" rtlCol="0">
            <a:spAutoFit/>
          </a:bodyPr>
          <a:lstStyle/>
          <a:p>
            <a:pPr algn="r"/>
            <a:r>
              <a:rPr lang="it-IT" sz="2000" dirty="0" smtClean="0">
                <a:solidFill>
                  <a:srgbClr val="CC0000"/>
                </a:solidFill>
              </a:rPr>
              <a:t>8 aprile 2018</a:t>
            </a:r>
          </a:p>
          <a:p>
            <a:pPr algn="r"/>
            <a:r>
              <a:rPr lang="it-IT" sz="2000" b="1" dirty="0" smtClean="0">
                <a:solidFill>
                  <a:srgbClr val="CC0000"/>
                </a:solidFill>
              </a:rPr>
              <a:t>REP. DEM. CONGO</a:t>
            </a:r>
            <a:endParaRPr lang="it-IT" sz="2000" b="1" dirty="0">
              <a:solidFill>
                <a:srgbClr val="CC0000"/>
              </a:solidFill>
            </a:endParaRPr>
          </a:p>
        </p:txBody>
      </p:sp>
      <p:pic>
        <p:nvPicPr>
          <p:cNvPr id="7170" name="Picture 2" descr="O:\ANIMATORI MARTIRI\2019\Martiri\Don etienne nsengiyumv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82" r="17372"/>
          <a:stretch/>
        </p:blipFill>
        <p:spPr bwMode="auto">
          <a:xfrm>
            <a:off x="395536" y="332656"/>
            <a:ext cx="3113679" cy="2453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504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59832" y="2204864"/>
            <a:ext cx="5256584" cy="803920"/>
          </a:xfrm>
        </p:spPr>
        <p:txBody>
          <a:bodyPr/>
          <a:lstStyle/>
          <a:p>
            <a:pPr algn="r"/>
            <a:r>
              <a:rPr lang="it-IT" sz="4000" b="1" dirty="0" smtClean="0">
                <a:solidFill>
                  <a:srgbClr val="CC0000"/>
                </a:solidFill>
                <a:latin typeface="+mn-lt"/>
              </a:rPr>
              <a:t>Don </a:t>
            </a:r>
            <a:r>
              <a:rPr lang="it-IT" sz="4000" b="1" dirty="0" err="1" smtClean="0">
                <a:solidFill>
                  <a:srgbClr val="CC0000"/>
                </a:solidFill>
                <a:latin typeface="+mn-lt"/>
              </a:rPr>
              <a:t>Rubén</a:t>
            </a:r>
            <a:r>
              <a:rPr lang="it-IT" sz="4000" b="1" dirty="0" smtClean="0">
                <a:solidFill>
                  <a:srgbClr val="CC0000"/>
                </a:solidFill>
                <a:latin typeface="+mn-lt"/>
              </a:rPr>
              <a:t> </a:t>
            </a:r>
            <a:br>
              <a:rPr lang="it-IT" sz="4000" b="1" dirty="0" smtClean="0">
                <a:solidFill>
                  <a:srgbClr val="CC0000"/>
                </a:solidFill>
                <a:latin typeface="+mn-lt"/>
              </a:rPr>
            </a:br>
            <a:r>
              <a:rPr lang="it-IT" sz="4000" b="1" dirty="0" smtClean="0">
                <a:solidFill>
                  <a:srgbClr val="CC0000"/>
                </a:solidFill>
                <a:latin typeface="+mn-lt"/>
              </a:rPr>
              <a:t>Alcántara </a:t>
            </a:r>
            <a:r>
              <a:rPr lang="it-IT" sz="4000" b="1" dirty="0" err="1" smtClean="0">
                <a:solidFill>
                  <a:srgbClr val="CC0000"/>
                </a:solidFill>
                <a:latin typeface="+mn-lt"/>
              </a:rPr>
              <a:t>Díaz</a:t>
            </a:r>
            <a:endParaRPr lang="it-IT" sz="3800" dirty="0">
              <a:solidFill>
                <a:srgbClr val="CC0000"/>
              </a:solidFill>
              <a:latin typeface="+mn-lt"/>
            </a:endParaRPr>
          </a:p>
        </p:txBody>
      </p:sp>
      <p:sp>
        <p:nvSpPr>
          <p:cNvPr id="3" name="Sottotitolo 2"/>
          <p:cNvSpPr>
            <a:spLocks noGrp="1"/>
          </p:cNvSpPr>
          <p:nvPr>
            <p:ph type="subTitle" idx="1"/>
          </p:nvPr>
        </p:nvSpPr>
        <p:spPr>
          <a:xfrm>
            <a:off x="838498" y="3356992"/>
            <a:ext cx="7488832" cy="2664296"/>
          </a:xfrm>
        </p:spPr>
        <p:txBody>
          <a:bodyPr>
            <a:normAutofit/>
          </a:bodyPr>
          <a:lstStyle/>
          <a:p>
            <a:pPr algn="just"/>
            <a:r>
              <a:rPr lang="it-IT" sz="2400" dirty="0" smtClean="0"/>
              <a:t>È stato </a:t>
            </a:r>
            <a:r>
              <a:rPr lang="it-IT" sz="2400" dirty="0"/>
              <a:t>assassinato </a:t>
            </a:r>
            <a:r>
              <a:rPr lang="it-IT" sz="2400" dirty="0" smtClean="0"/>
              <a:t>con </a:t>
            </a:r>
            <a:r>
              <a:rPr lang="it-IT" sz="2400" dirty="0"/>
              <a:t>un coltello, poco prima della Messa delle 19 che avrebbe dovuto celebrare nella chiesa di </a:t>
            </a:r>
            <a:r>
              <a:rPr lang="it-IT" sz="2400" dirty="0" err="1"/>
              <a:t>Nuestra</a:t>
            </a:r>
            <a:r>
              <a:rPr lang="it-IT" sz="2400" dirty="0"/>
              <a:t> </a:t>
            </a:r>
            <a:r>
              <a:rPr lang="it-IT" sz="2400" dirty="0" err="1"/>
              <a:t>Señora</a:t>
            </a:r>
            <a:r>
              <a:rPr lang="it-IT" sz="2400" dirty="0"/>
              <a:t> del Carmen, nel quartiere della </a:t>
            </a:r>
            <a:r>
              <a:rPr lang="it-IT" sz="2400" dirty="0" err="1"/>
              <a:t>Cumbria</a:t>
            </a:r>
            <a:r>
              <a:rPr lang="it-IT" sz="2400" dirty="0"/>
              <a:t>. La segretaria della chiesa ha sentito il sacerdote litigare con un uomo. Quando questi è andato via, ha trovato il sacerdote disteso sul pavimento senza vita mentre il presunto aggressore era fuggito.</a:t>
            </a:r>
          </a:p>
          <a:p>
            <a:pPr algn="just"/>
            <a:endParaRPr lang="it-IT" sz="2200" dirty="0"/>
          </a:p>
        </p:txBody>
      </p:sp>
      <p:sp>
        <p:nvSpPr>
          <p:cNvPr id="7" name="CasellaDiTesto 6"/>
          <p:cNvSpPr txBox="1"/>
          <p:nvPr/>
        </p:nvSpPr>
        <p:spPr>
          <a:xfrm>
            <a:off x="2411760" y="487265"/>
            <a:ext cx="5904656" cy="707886"/>
          </a:xfrm>
          <a:prstGeom prst="rect">
            <a:avLst/>
          </a:prstGeom>
          <a:noFill/>
        </p:spPr>
        <p:txBody>
          <a:bodyPr wrap="square" rtlCol="0">
            <a:spAutoFit/>
          </a:bodyPr>
          <a:lstStyle/>
          <a:p>
            <a:pPr algn="r"/>
            <a:r>
              <a:rPr lang="it-IT" sz="2000" dirty="0" smtClean="0">
                <a:solidFill>
                  <a:srgbClr val="CC0000"/>
                </a:solidFill>
              </a:rPr>
              <a:t>18 aprile 2018</a:t>
            </a:r>
          </a:p>
          <a:p>
            <a:pPr algn="r"/>
            <a:r>
              <a:rPr lang="fr-FR" sz="2000" dirty="0" smtClean="0">
                <a:solidFill>
                  <a:srgbClr val="CC0000"/>
                </a:solidFill>
              </a:rPr>
              <a:t> </a:t>
            </a:r>
            <a:r>
              <a:rPr lang="fr-FR" sz="2000" b="1" dirty="0" smtClean="0">
                <a:solidFill>
                  <a:srgbClr val="CC0000"/>
                </a:solidFill>
              </a:rPr>
              <a:t>MESSICO</a:t>
            </a:r>
            <a:endParaRPr lang="it-IT" sz="2000" b="1" dirty="0">
              <a:solidFill>
                <a:srgbClr val="CC0000"/>
              </a:solidFill>
            </a:endParaRPr>
          </a:p>
        </p:txBody>
      </p:sp>
      <p:pic>
        <p:nvPicPr>
          <p:cNvPr id="8194" name="Picture 2" descr="O:\ANIMATORI MARTIRI\2019\Martiri\Don Ruben Alcantara Di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5"/>
            <a:ext cx="3456384" cy="243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27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11760" y="2132856"/>
            <a:ext cx="5760640" cy="864096"/>
          </a:xfrm>
        </p:spPr>
        <p:txBody>
          <a:bodyPr/>
          <a:lstStyle/>
          <a:p>
            <a:pPr algn="r"/>
            <a:r>
              <a:rPr lang="it-IT" sz="3800" b="1" dirty="0" smtClean="0">
                <a:solidFill>
                  <a:srgbClr val="CC0000"/>
                </a:solidFill>
                <a:latin typeface="+mn-lt"/>
              </a:rPr>
              <a:t>Don Juan Miguel </a:t>
            </a:r>
            <a:br>
              <a:rPr lang="it-IT" sz="3800" b="1" dirty="0" smtClean="0">
                <a:solidFill>
                  <a:srgbClr val="CC0000"/>
                </a:solidFill>
                <a:latin typeface="+mn-lt"/>
              </a:rPr>
            </a:br>
            <a:r>
              <a:rPr lang="it-IT" sz="3800" b="1" dirty="0" err="1" smtClean="0">
                <a:solidFill>
                  <a:srgbClr val="CC0000"/>
                </a:solidFill>
                <a:latin typeface="+mn-lt"/>
              </a:rPr>
              <a:t>Contreras</a:t>
            </a:r>
            <a:r>
              <a:rPr lang="it-IT" sz="3800" b="1" dirty="0" smtClean="0">
                <a:solidFill>
                  <a:srgbClr val="CC0000"/>
                </a:solidFill>
                <a:latin typeface="+mn-lt"/>
              </a:rPr>
              <a:t> García</a:t>
            </a:r>
            <a:endParaRPr lang="it-IT" sz="3800" b="1" dirty="0">
              <a:solidFill>
                <a:srgbClr val="CC0000"/>
              </a:solidFill>
              <a:latin typeface="+mn-lt"/>
            </a:endParaRPr>
          </a:p>
        </p:txBody>
      </p:sp>
      <p:sp>
        <p:nvSpPr>
          <p:cNvPr id="3" name="Sottotitolo 2"/>
          <p:cNvSpPr>
            <a:spLocks noGrp="1"/>
          </p:cNvSpPr>
          <p:nvPr>
            <p:ph type="subTitle" idx="1"/>
          </p:nvPr>
        </p:nvSpPr>
        <p:spPr>
          <a:xfrm>
            <a:off x="755576" y="3501008"/>
            <a:ext cx="7560840" cy="2520280"/>
          </a:xfrm>
        </p:spPr>
        <p:txBody>
          <a:bodyPr>
            <a:noAutofit/>
          </a:bodyPr>
          <a:lstStyle/>
          <a:p>
            <a:pPr algn="just"/>
            <a:r>
              <a:rPr lang="it-IT" sz="2400" dirty="0" smtClean="0"/>
              <a:t>È </a:t>
            </a:r>
            <a:r>
              <a:rPr lang="it-IT" sz="2400" dirty="0"/>
              <a:t>stato ucciso al termine della </a:t>
            </a:r>
            <a:r>
              <a:rPr lang="it-IT" sz="2400" dirty="0" smtClean="0"/>
              <a:t>Messa </a:t>
            </a:r>
            <a:r>
              <a:rPr lang="it-IT" sz="2400" dirty="0"/>
              <a:t>che aveva celebrato nella parrocchia San Pio da Pietrelcina di </a:t>
            </a:r>
            <a:r>
              <a:rPr lang="it-IT" sz="2400" dirty="0" err="1"/>
              <a:t>Tlajomulco</a:t>
            </a:r>
            <a:r>
              <a:rPr lang="it-IT" sz="2400" dirty="0"/>
              <a:t>, </a:t>
            </a:r>
            <a:r>
              <a:rPr lang="it-IT" sz="2400" dirty="0" smtClean="0"/>
              <a:t>dove </a:t>
            </a:r>
            <a:r>
              <a:rPr lang="it-IT" sz="2400" dirty="0"/>
              <a:t>aveva sostituito un altro sacerdote al quale erano arrivate minacce di morte. Un commando ha fatto irruzione nella chiesa dirigendosi in sacrestia, dove ha aperto il fuoco contro il sacerdote, uccidendolo. </a:t>
            </a:r>
            <a:endParaRPr lang="it-IT" sz="2100" dirty="0">
              <a:latin typeface="Arial" panose="020B0604020202020204" pitchFamily="34" charset="0"/>
              <a:cs typeface="Arial" panose="020B0604020202020204" pitchFamily="34" charset="0"/>
            </a:endParaRPr>
          </a:p>
        </p:txBody>
      </p:sp>
      <p:sp>
        <p:nvSpPr>
          <p:cNvPr id="7" name="CasellaDiTesto 6"/>
          <p:cNvSpPr txBox="1"/>
          <p:nvPr/>
        </p:nvSpPr>
        <p:spPr>
          <a:xfrm>
            <a:off x="2843808" y="535903"/>
            <a:ext cx="5472608" cy="707886"/>
          </a:xfrm>
          <a:prstGeom prst="rect">
            <a:avLst/>
          </a:prstGeom>
          <a:noFill/>
        </p:spPr>
        <p:txBody>
          <a:bodyPr wrap="square" rtlCol="0">
            <a:spAutoFit/>
          </a:bodyPr>
          <a:lstStyle/>
          <a:p>
            <a:pPr algn="r"/>
            <a:r>
              <a:rPr lang="it-IT" sz="2000" dirty="0" smtClean="0">
                <a:solidFill>
                  <a:srgbClr val="CC0000"/>
                </a:solidFill>
              </a:rPr>
              <a:t>20 aprile 2018</a:t>
            </a:r>
          </a:p>
          <a:p>
            <a:pPr algn="r"/>
            <a:r>
              <a:rPr lang="it-IT" sz="2000" b="1" dirty="0" smtClean="0">
                <a:solidFill>
                  <a:srgbClr val="CC0000"/>
                </a:solidFill>
              </a:rPr>
              <a:t>MESSICO</a:t>
            </a:r>
            <a:endParaRPr lang="it-IT" sz="2000" b="1" dirty="0">
              <a:solidFill>
                <a:srgbClr val="CC0000"/>
              </a:solidFill>
            </a:endParaRPr>
          </a:p>
        </p:txBody>
      </p:sp>
      <p:pic>
        <p:nvPicPr>
          <p:cNvPr id="9218" name="Picture 2" descr="O:\ANIMATORI MARTIRI\2019\Martiri\Don Juan Miguel Contreras Garci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730" r="12338"/>
          <a:stretch/>
        </p:blipFill>
        <p:spPr bwMode="auto">
          <a:xfrm>
            <a:off x="251520" y="164632"/>
            <a:ext cx="3753134"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35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66931" y="2132856"/>
            <a:ext cx="4906547" cy="803920"/>
          </a:xfrm>
        </p:spPr>
        <p:txBody>
          <a:bodyPr/>
          <a:lstStyle/>
          <a:p>
            <a:pPr algn="r"/>
            <a:r>
              <a:rPr lang="it-IT" sz="3800" b="1" dirty="0" smtClean="0">
                <a:solidFill>
                  <a:srgbClr val="CC0000"/>
                </a:solidFill>
                <a:latin typeface="+mn-lt"/>
              </a:rPr>
              <a:t>Don </a:t>
            </a:r>
            <a:r>
              <a:rPr lang="it-IT" sz="3800" b="1" dirty="0" err="1" smtClean="0">
                <a:solidFill>
                  <a:srgbClr val="CC0000"/>
                </a:solidFill>
                <a:latin typeface="+mn-lt"/>
              </a:rPr>
              <a:t>Bernardin</a:t>
            </a:r>
            <a:r>
              <a:rPr lang="it-IT" sz="3800" b="1" dirty="0" smtClean="0">
                <a:solidFill>
                  <a:srgbClr val="CC0000"/>
                </a:solidFill>
                <a:latin typeface="+mn-lt"/>
              </a:rPr>
              <a:t> </a:t>
            </a:r>
            <a:r>
              <a:rPr lang="it-IT" sz="3800" b="1" dirty="0" err="1" smtClean="0">
                <a:solidFill>
                  <a:srgbClr val="CC0000"/>
                </a:solidFill>
                <a:latin typeface="+mn-lt"/>
              </a:rPr>
              <a:t>Brou</a:t>
            </a:r>
            <a:r>
              <a:rPr lang="it-IT" sz="3800" b="1" dirty="0" smtClean="0">
                <a:solidFill>
                  <a:srgbClr val="CC0000"/>
                </a:solidFill>
                <a:latin typeface="+mn-lt"/>
              </a:rPr>
              <a:t> </a:t>
            </a:r>
            <a:r>
              <a:rPr lang="it-IT" sz="3800" b="1" dirty="0" err="1" smtClean="0">
                <a:solidFill>
                  <a:srgbClr val="CC0000"/>
                </a:solidFill>
                <a:latin typeface="+mn-lt"/>
              </a:rPr>
              <a:t>Aka</a:t>
            </a:r>
            <a:r>
              <a:rPr lang="it-IT" sz="3800" b="1" dirty="0" smtClean="0">
                <a:solidFill>
                  <a:srgbClr val="CC0000"/>
                </a:solidFill>
                <a:latin typeface="+mn-lt"/>
              </a:rPr>
              <a:t> Daniel</a:t>
            </a:r>
            <a:endParaRPr lang="it-IT" sz="3800" b="1" dirty="0">
              <a:solidFill>
                <a:srgbClr val="CC0000"/>
              </a:solidFill>
              <a:latin typeface="+mn-lt"/>
            </a:endParaRPr>
          </a:p>
        </p:txBody>
      </p:sp>
      <p:sp>
        <p:nvSpPr>
          <p:cNvPr id="3" name="Sottotitolo 2"/>
          <p:cNvSpPr>
            <a:spLocks noGrp="1"/>
          </p:cNvSpPr>
          <p:nvPr>
            <p:ph type="subTitle" idx="1"/>
          </p:nvPr>
        </p:nvSpPr>
        <p:spPr>
          <a:xfrm>
            <a:off x="755576" y="3501008"/>
            <a:ext cx="7632848" cy="2520280"/>
          </a:xfrm>
        </p:spPr>
        <p:txBody>
          <a:bodyPr>
            <a:normAutofit lnSpcReduction="10000"/>
          </a:bodyPr>
          <a:lstStyle/>
          <a:p>
            <a:pPr algn="just"/>
            <a:r>
              <a:rPr lang="it-IT" sz="2400" dirty="0" smtClean="0"/>
              <a:t>È stato </a:t>
            </a:r>
            <a:r>
              <a:rPr lang="it-IT" sz="2400" dirty="0"/>
              <a:t>ucciso durante una rapina in </a:t>
            </a:r>
            <a:r>
              <a:rPr lang="it-IT" sz="2400" dirty="0" smtClean="0"/>
              <a:t>strada mentre stava rientrando </a:t>
            </a:r>
            <a:r>
              <a:rPr lang="it-IT" sz="2400" dirty="0"/>
              <a:t>nella sua </a:t>
            </a:r>
            <a:r>
              <a:rPr lang="it-IT" sz="2400" dirty="0" smtClean="0"/>
              <a:t>parrocchia. Intorno </a:t>
            </a:r>
            <a:r>
              <a:rPr lang="it-IT" sz="2400" dirty="0"/>
              <a:t>alla 20 locali, nella località di </a:t>
            </a:r>
            <a:r>
              <a:rPr lang="it-IT" sz="2400" dirty="0" err="1"/>
              <a:t>Nianda</a:t>
            </a:r>
            <a:r>
              <a:rPr lang="it-IT" sz="2400" dirty="0"/>
              <a:t>, la vettura è stata costretta a rallentare a causa di un camion in mezzo alla strada. Don </a:t>
            </a:r>
            <a:r>
              <a:rPr lang="it-IT" sz="2400" dirty="0" err="1"/>
              <a:t>Bernardin</a:t>
            </a:r>
            <a:r>
              <a:rPr lang="it-IT" sz="2400" dirty="0"/>
              <a:t>, che era alla guida, mentre cercava di superare l’ostacolo, è stato colpito da colpi di arma da fuoco esplosi da alcuni uomini armati apparsi all’improvviso. </a:t>
            </a:r>
            <a:endParaRPr lang="it-IT" sz="2100" dirty="0">
              <a:latin typeface="Arial" panose="020B0604020202020204" pitchFamily="34" charset="0"/>
              <a:cs typeface="Arial" panose="020B0604020202020204" pitchFamily="34" charset="0"/>
            </a:endParaRPr>
          </a:p>
        </p:txBody>
      </p:sp>
      <p:sp>
        <p:nvSpPr>
          <p:cNvPr id="7" name="CasellaDiTesto 6"/>
          <p:cNvSpPr txBox="1"/>
          <p:nvPr/>
        </p:nvSpPr>
        <p:spPr>
          <a:xfrm>
            <a:off x="4860032" y="620688"/>
            <a:ext cx="3456384" cy="707886"/>
          </a:xfrm>
          <a:prstGeom prst="rect">
            <a:avLst/>
          </a:prstGeom>
          <a:noFill/>
        </p:spPr>
        <p:txBody>
          <a:bodyPr wrap="square" rtlCol="0">
            <a:spAutoFit/>
          </a:bodyPr>
          <a:lstStyle/>
          <a:p>
            <a:pPr algn="r"/>
            <a:r>
              <a:rPr lang="it-IT" dirty="0" smtClean="0">
                <a:solidFill>
                  <a:srgbClr val="CC0000"/>
                </a:solidFill>
              </a:rPr>
              <a:t>23 aprile 2018</a:t>
            </a:r>
          </a:p>
          <a:p>
            <a:pPr algn="r"/>
            <a:r>
              <a:rPr lang="it-IT" sz="2200" b="1" dirty="0" smtClean="0">
                <a:solidFill>
                  <a:srgbClr val="CC0000"/>
                </a:solidFill>
              </a:rPr>
              <a:t>COSTA D’AVORIO</a:t>
            </a:r>
            <a:endParaRPr lang="it-IT" sz="2200" b="1" dirty="0">
              <a:solidFill>
                <a:srgbClr val="CC0000"/>
              </a:solidFill>
            </a:endParaRPr>
          </a:p>
        </p:txBody>
      </p:sp>
      <p:pic>
        <p:nvPicPr>
          <p:cNvPr id="10242" name="Picture 2" descr="O:\ANIMATORI MARTIRI\2019\Martiri\Don Bernardin Brou.jpg"/>
          <p:cNvPicPr>
            <a:picLocks noChangeAspect="1" noChangeArrowheads="1"/>
          </p:cNvPicPr>
          <p:nvPr/>
        </p:nvPicPr>
        <p:blipFill rotWithShape="1">
          <a:blip r:embed="rId2">
            <a:extLst>
              <a:ext uri="{28A0092B-C50C-407E-A947-70E740481C1C}">
                <a14:useLocalDpi xmlns:a14="http://schemas.microsoft.com/office/drawing/2010/main" val="0"/>
              </a:ext>
            </a:extLst>
          </a:blip>
          <a:srcRect l="19461" r="16402"/>
          <a:stretch/>
        </p:blipFill>
        <p:spPr bwMode="auto">
          <a:xfrm>
            <a:off x="395536" y="139452"/>
            <a:ext cx="2745022" cy="273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796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995228" y="2060848"/>
            <a:ext cx="5256584" cy="803920"/>
          </a:xfrm>
        </p:spPr>
        <p:txBody>
          <a:bodyPr/>
          <a:lstStyle/>
          <a:p>
            <a:pPr algn="r"/>
            <a:r>
              <a:rPr lang="it-IT" sz="3800" b="1" dirty="0" smtClean="0">
                <a:solidFill>
                  <a:srgbClr val="CC0000"/>
                </a:solidFill>
                <a:latin typeface="+mn-lt"/>
              </a:rPr>
              <a:t>Don Joseph </a:t>
            </a:r>
            <a:r>
              <a:rPr lang="it-IT" sz="3800" b="1" dirty="0" err="1" smtClean="0">
                <a:solidFill>
                  <a:srgbClr val="CC0000"/>
                </a:solidFill>
                <a:latin typeface="+mn-lt"/>
              </a:rPr>
              <a:t>Gor</a:t>
            </a:r>
            <a:r>
              <a:rPr lang="it-IT" sz="3800" b="1" dirty="0" smtClean="0">
                <a:solidFill>
                  <a:srgbClr val="CC0000"/>
                </a:solidFill>
                <a:latin typeface="+mn-lt"/>
              </a:rPr>
              <a:t> e </a:t>
            </a:r>
            <a:br>
              <a:rPr lang="it-IT" sz="3800" b="1" dirty="0" smtClean="0">
                <a:solidFill>
                  <a:srgbClr val="CC0000"/>
                </a:solidFill>
                <a:latin typeface="+mn-lt"/>
              </a:rPr>
            </a:br>
            <a:r>
              <a:rPr lang="it-IT" sz="3800" b="1" dirty="0" smtClean="0">
                <a:solidFill>
                  <a:srgbClr val="CC0000"/>
                </a:solidFill>
                <a:latin typeface="+mn-lt"/>
              </a:rPr>
              <a:t>Don Felix </a:t>
            </a:r>
            <a:r>
              <a:rPr lang="it-IT" sz="3800" b="1" dirty="0" err="1" smtClean="0">
                <a:solidFill>
                  <a:srgbClr val="CC0000"/>
                </a:solidFill>
                <a:latin typeface="+mn-lt"/>
              </a:rPr>
              <a:t>Tyolaha</a:t>
            </a:r>
            <a:endParaRPr lang="it-IT" sz="3800" b="1" dirty="0">
              <a:solidFill>
                <a:srgbClr val="CC0000"/>
              </a:solidFill>
              <a:latin typeface="+mn-lt"/>
            </a:endParaRPr>
          </a:p>
        </p:txBody>
      </p:sp>
      <p:sp>
        <p:nvSpPr>
          <p:cNvPr id="3" name="Sottotitolo 2"/>
          <p:cNvSpPr>
            <a:spLocks noGrp="1"/>
          </p:cNvSpPr>
          <p:nvPr>
            <p:ph type="subTitle" idx="1"/>
          </p:nvPr>
        </p:nvSpPr>
        <p:spPr>
          <a:xfrm>
            <a:off x="827584" y="3212976"/>
            <a:ext cx="7488832" cy="3024336"/>
          </a:xfrm>
        </p:spPr>
        <p:txBody>
          <a:bodyPr>
            <a:noAutofit/>
          </a:bodyPr>
          <a:lstStyle/>
          <a:p>
            <a:pPr algn="just"/>
            <a:r>
              <a:rPr lang="it-IT" sz="2400" dirty="0" smtClean="0"/>
              <a:t>Il </a:t>
            </a:r>
            <a:r>
              <a:rPr lang="it-IT" sz="2400" dirty="0"/>
              <a:t>massacro è avvenuto all’alba </a:t>
            </a:r>
            <a:r>
              <a:rPr lang="it-IT" sz="2400" dirty="0" smtClean="0"/>
              <a:t>durante </a:t>
            </a:r>
            <a:r>
              <a:rPr lang="it-IT" sz="2400" dirty="0"/>
              <a:t>la Messa quotidiana delle 5,30 del </a:t>
            </a:r>
            <a:r>
              <a:rPr lang="it-IT" sz="2400" dirty="0" smtClean="0"/>
              <a:t>mattino che </a:t>
            </a:r>
            <a:r>
              <a:rPr lang="it-IT" sz="2400" dirty="0"/>
              <a:t>era appena iniziata e i fedeli stavano ancora entrando in chiesa, quando sono stati esplosi numerosi colpi di arma da fuoco da un gruppo armato, entrato all’improvviso nel luogo di culto. </a:t>
            </a:r>
            <a:r>
              <a:rPr lang="it-IT" sz="2400" dirty="0" smtClean="0"/>
              <a:t>Diciannove </a:t>
            </a:r>
            <a:r>
              <a:rPr lang="it-IT" sz="2400" dirty="0"/>
              <a:t>persone, tra cui i due sacerdoti, che stavano celebrando la Messa, sono stati uccisi a sangue freddo. </a:t>
            </a:r>
            <a:endParaRPr lang="it-IT" sz="2100" dirty="0">
              <a:latin typeface="Arial" panose="020B0604020202020204" pitchFamily="34" charset="0"/>
              <a:cs typeface="Arial" panose="020B0604020202020204" pitchFamily="34" charset="0"/>
            </a:endParaRPr>
          </a:p>
        </p:txBody>
      </p:sp>
      <p:sp>
        <p:nvSpPr>
          <p:cNvPr id="7" name="CasellaDiTesto 6"/>
          <p:cNvSpPr txBox="1"/>
          <p:nvPr/>
        </p:nvSpPr>
        <p:spPr>
          <a:xfrm>
            <a:off x="4341542" y="479429"/>
            <a:ext cx="3960440" cy="707886"/>
          </a:xfrm>
          <a:prstGeom prst="rect">
            <a:avLst/>
          </a:prstGeom>
          <a:noFill/>
        </p:spPr>
        <p:txBody>
          <a:bodyPr wrap="square" rtlCol="0">
            <a:spAutoFit/>
          </a:bodyPr>
          <a:lstStyle/>
          <a:p>
            <a:pPr algn="r"/>
            <a:r>
              <a:rPr lang="it-IT" sz="2000" dirty="0" smtClean="0">
                <a:solidFill>
                  <a:srgbClr val="CC0000"/>
                </a:solidFill>
              </a:rPr>
              <a:t>24 aprile 2018</a:t>
            </a:r>
          </a:p>
          <a:p>
            <a:pPr algn="r"/>
            <a:r>
              <a:rPr lang="it-IT" sz="2000" b="1" dirty="0" smtClean="0">
                <a:solidFill>
                  <a:srgbClr val="CC0000"/>
                </a:solidFill>
              </a:rPr>
              <a:t>NIGERIA</a:t>
            </a:r>
            <a:endParaRPr lang="it-IT" sz="2000" b="1" dirty="0">
              <a:solidFill>
                <a:srgbClr val="CC0000"/>
              </a:solidFill>
            </a:endParaRPr>
          </a:p>
        </p:txBody>
      </p:sp>
      <p:pic>
        <p:nvPicPr>
          <p:cNvPr id="11266" name="Picture 2" descr="O:\ANIMATORI MARTIRI\2019\Martiri\Don Joseph Gor e don Felix Tyola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90163"/>
            <a:ext cx="3704938" cy="236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567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915816" y="2204864"/>
            <a:ext cx="5256584" cy="803920"/>
          </a:xfrm>
        </p:spPr>
        <p:txBody>
          <a:bodyPr/>
          <a:lstStyle/>
          <a:p>
            <a:pPr algn="r"/>
            <a:r>
              <a:rPr lang="it-IT" sz="4000" b="1" dirty="0" smtClean="0">
                <a:solidFill>
                  <a:srgbClr val="CC0000"/>
                </a:solidFill>
                <a:latin typeface="+mn-lt"/>
                <a:ea typeface="Arial Unicode MS" panose="020B0604020202020204" pitchFamily="34" charset="-128"/>
                <a:cs typeface="Arial Unicode MS" panose="020B0604020202020204" pitchFamily="34" charset="-128"/>
              </a:rPr>
              <a:t>Don </a:t>
            </a:r>
            <a:r>
              <a:rPr lang="it-IT" sz="4000" b="1" dirty="0" err="1" smtClean="0">
                <a:solidFill>
                  <a:srgbClr val="CC0000"/>
                </a:solidFill>
                <a:latin typeface="+mn-lt"/>
                <a:ea typeface="Arial Unicode MS" panose="020B0604020202020204" pitchFamily="34" charset="-128"/>
                <a:cs typeface="Arial Unicode MS" panose="020B0604020202020204" pitchFamily="34" charset="-128"/>
              </a:rPr>
              <a:t>Moisés</a:t>
            </a:r>
            <a:r>
              <a:rPr lang="it-IT" sz="4000" b="1" dirty="0" smtClean="0">
                <a:solidFill>
                  <a:srgbClr val="CC0000"/>
                </a:solidFill>
                <a:latin typeface="+mn-lt"/>
                <a:ea typeface="Arial Unicode MS" panose="020B0604020202020204" pitchFamily="34" charset="-128"/>
                <a:cs typeface="Arial Unicode MS" panose="020B0604020202020204" pitchFamily="34" charset="-128"/>
              </a:rPr>
              <a:t> </a:t>
            </a:r>
            <a:br>
              <a:rPr lang="it-IT" sz="4000" b="1" dirty="0" smtClean="0">
                <a:solidFill>
                  <a:srgbClr val="CC0000"/>
                </a:solidFill>
                <a:latin typeface="+mn-lt"/>
                <a:ea typeface="Arial Unicode MS" panose="020B0604020202020204" pitchFamily="34" charset="-128"/>
                <a:cs typeface="Arial Unicode MS" panose="020B0604020202020204" pitchFamily="34" charset="-128"/>
              </a:rPr>
            </a:br>
            <a:r>
              <a:rPr lang="it-IT" sz="4000" b="1" dirty="0" err="1" smtClean="0">
                <a:solidFill>
                  <a:srgbClr val="CC0000"/>
                </a:solidFill>
                <a:latin typeface="+mn-lt"/>
                <a:ea typeface="Arial Unicode MS" panose="020B0604020202020204" pitchFamily="34" charset="-128"/>
                <a:cs typeface="Arial Unicode MS" panose="020B0604020202020204" pitchFamily="34" charset="-128"/>
              </a:rPr>
              <a:t>Fabila</a:t>
            </a:r>
            <a:r>
              <a:rPr lang="it-IT" sz="4000" b="1" dirty="0" smtClean="0">
                <a:solidFill>
                  <a:srgbClr val="CC0000"/>
                </a:solidFill>
                <a:latin typeface="+mn-lt"/>
                <a:ea typeface="Arial Unicode MS" panose="020B0604020202020204" pitchFamily="34" charset="-128"/>
                <a:cs typeface="Arial Unicode MS" panose="020B0604020202020204" pitchFamily="34" charset="-128"/>
              </a:rPr>
              <a:t> </a:t>
            </a:r>
            <a:r>
              <a:rPr lang="it-IT" sz="4000" b="1" dirty="0" err="1" smtClean="0">
                <a:solidFill>
                  <a:srgbClr val="CC0000"/>
                </a:solidFill>
                <a:latin typeface="+mn-lt"/>
                <a:ea typeface="Arial Unicode MS" panose="020B0604020202020204" pitchFamily="34" charset="-128"/>
                <a:cs typeface="Arial Unicode MS" panose="020B0604020202020204" pitchFamily="34" charset="-128"/>
              </a:rPr>
              <a:t>Reyes</a:t>
            </a:r>
            <a:endParaRPr lang="it-IT" sz="3800" dirty="0">
              <a:solidFill>
                <a:srgbClr val="CC0000"/>
              </a:solidFill>
              <a:latin typeface="+mn-lt"/>
              <a:ea typeface="Arial Unicode MS" panose="020B0604020202020204" pitchFamily="34" charset="-128"/>
              <a:cs typeface="Arial Unicode MS" panose="020B0604020202020204" pitchFamily="34" charset="-128"/>
            </a:endParaRPr>
          </a:p>
        </p:txBody>
      </p:sp>
      <p:sp>
        <p:nvSpPr>
          <p:cNvPr id="3" name="Sottotitolo 2"/>
          <p:cNvSpPr>
            <a:spLocks noGrp="1"/>
          </p:cNvSpPr>
          <p:nvPr>
            <p:ph type="subTitle" idx="1"/>
          </p:nvPr>
        </p:nvSpPr>
        <p:spPr>
          <a:xfrm>
            <a:off x="768946" y="3356992"/>
            <a:ext cx="7560840" cy="2736304"/>
          </a:xfrm>
        </p:spPr>
        <p:txBody>
          <a:bodyPr>
            <a:noAutofit/>
          </a:bodyPr>
          <a:lstStyle/>
          <a:p>
            <a:pPr algn="just"/>
            <a:r>
              <a:rPr lang="it-IT" sz="2400" dirty="0" smtClean="0"/>
              <a:t>83 anni, era </a:t>
            </a:r>
            <a:r>
              <a:rPr lang="it-IT" sz="2400" dirty="0"/>
              <a:t>stato sequestrato il 3 aprile mentre era in viaggio con i suoi familiari da Città del Messico a Cuernavaca, e sarebbe morto prima del pagamento di un riscatto da parte dei familiari, a causa delle sue precarie condizioni di salute e della prigionia. </a:t>
            </a:r>
            <a:r>
              <a:rPr lang="it-IT" sz="2000" dirty="0"/>
              <a:t/>
            </a:r>
            <a:br>
              <a:rPr lang="it-IT" sz="2000" dirty="0"/>
            </a:br>
            <a:endParaRPr lang="it-IT" sz="1900" dirty="0">
              <a:latin typeface="Arial" panose="020B0604020202020204" pitchFamily="34" charset="0"/>
              <a:cs typeface="Arial" panose="020B0604020202020204" pitchFamily="34" charset="0"/>
            </a:endParaRPr>
          </a:p>
        </p:txBody>
      </p:sp>
      <p:sp>
        <p:nvSpPr>
          <p:cNvPr id="7" name="CasellaDiTesto 6"/>
          <p:cNvSpPr txBox="1"/>
          <p:nvPr/>
        </p:nvSpPr>
        <p:spPr>
          <a:xfrm>
            <a:off x="4860032" y="482769"/>
            <a:ext cx="3456384" cy="707886"/>
          </a:xfrm>
          <a:prstGeom prst="rect">
            <a:avLst/>
          </a:prstGeom>
          <a:noFill/>
        </p:spPr>
        <p:txBody>
          <a:bodyPr wrap="square" rtlCol="0">
            <a:spAutoFit/>
          </a:bodyPr>
          <a:lstStyle/>
          <a:p>
            <a:pPr algn="r"/>
            <a:r>
              <a:rPr lang="it-IT" sz="2000" dirty="0" smtClean="0">
                <a:solidFill>
                  <a:srgbClr val="CC0000"/>
                </a:solidFill>
              </a:rPr>
              <a:t>25 aprile 2018</a:t>
            </a:r>
            <a:endParaRPr lang="it-IT" sz="2000" dirty="0">
              <a:solidFill>
                <a:srgbClr val="CC0000"/>
              </a:solidFill>
            </a:endParaRPr>
          </a:p>
          <a:p>
            <a:pPr algn="r"/>
            <a:r>
              <a:rPr lang="it-IT" sz="2000" b="1" dirty="0" smtClean="0">
                <a:solidFill>
                  <a:srgbClr val="CC0000"/>
                </a:solidFill>
              </a:rPr>
              <a:t>MESSICO</a:t>
            </a:r>
            <a:endParaRPr lang="it-IT" sz="2000" b="1" dirty="0">
              <a:solidFill>
                <a:srgbClr val="CC0000"/>
              </a:solidFill>
            </a:endParaRPr>
          </a:p>
        </p:txBody>
      </p:sp>
      <p:pic>
        <p:nvPicPr>
          <p:cNvPr id="12290" name="Picture 2" descr="O:\ANIMATORI MARTIRI\2019\Martiri\Don Moises Fabila Rey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8221" r="17401"/>
          <a:stretch/>
        </p:blipFill>
        <p:spPr bwMode="auto">
          <a:xfrm>
            <a:off x="395536" y="116632"/>
            <a:ext cx="3169001"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851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73604" y="2132856"/>
            <a:ext cx="5256584" cy="803920"/>
          </a:xfrm>
        </p:spPr>
        <p:txBody>
          <a:bodyPr/>
          <a:lstStyle/>
          <a:p>
            <a:pPr algn="r"/>
            <a:r>
              <a:rPr lang="it-IT" sz="4000" b="1" dirty="0" smtClean="0">
                <a:solidFill>
                  <a:srgbClr val="CC0000"/>
                </a:solidFill>
                <a:latin typeface="+mn-lt"/>
              </a:rPr>
              <a:t>Don Mark </a:t>
            </a:r>
            <a:br>
              <a:rPr lang="it-IT" sz="4000" b="1" dirty="0" smtClean="0">
                <a:solidFill>
                  <a:srgbClr val="CC0000"/>
                </a:solidFill>
                <a:latin typeface="+mn-lt"/>
              </a:rPr>
            </a:br>
            <a:r>
              <a:rPr lang="it-IT" sz="4000" b="1" dirty="0" err="1" smtClean="0">
                <a:solidFill>
                  <a:srgbClr val="CC0000"/>
                </a:solidFill>
                <a:latin typeface="+mn-lt"/>
              </a:rPr>
              <a:t>Yuaga</a:t>
            </a:r>
            <a:r>
              <a:rPr lang="it-IT" sz="4000" b="1" dirty="0" smtClean="0">
                <a:solidFill>
                  <a:srgbClr val="CC0000"/>
                </a:solidFill>
                <a:latin typeface="+mn-lt"/>
              </a:rPr>
              <a:t> Ventura</a:t>
            </a:r>
            <a:endParaRPr lang="it-IT" sz="3800" dirty="0">
              <a:solidFill>
                <a:srgbClr val="CC0000"/>
              </a:solidFill>
              <a:latin typeface="+mn-lt"/>
            </a:endParaRPr>
          </a:p>
        </p:txBody>
      </p:sp>
      <p:sp>
        <p:nvSpPr>
          <p:cNvPr id="3" name="Sottotitolo 2"/>
          <p:cNvSpPr>
            <a:spLocks noGrp="1"/>
          </p:cNvSpPr>
          <p:nvPr>
            <p:ph type="subTitle" idx="1"/>
          </p:nvPr>
        </p:nvSpPr>
        <p:spPr>
          <a:xfrm>
            <a:off x="731532" y="3429000"/>
            <a:ext cx="7560840" cy="2520280"/>
          </a:xfrm>
        </p:spPr>
        <p:txBody>
          <a:bodyPr>
            <a:noAutofit/>
          </a:bodyPr>
          <a:lstStyle/>
          <a:p>
            <a:pPr algn="just"/>
            <a:r>
              <a:rPr lang="it-IT" sz="2400" dirty="0" smtClean="0"/>
              <a:t>È stato colpito </a:t>
            </a:r>
            <a:r>
              <a:rPr lang="it-IT" sz="2400" dirty="0"/>
              <a:t>da un colpo di arma da fuoco alla testa e l’altro al petto. </a:t>
            </a:r>
            <a:r>
              <a:rPr lang="it-IT" sz="2400" dirty="0" smtClean="0"/>
              <a:t>L’assassino </a:t>
            </a:r>
            <a:r>
              <a:rPr lang="it-IT" sz="2400" dirty="0"/>
              <a:t>è spuntato all’improvviso </a:t>
            </a:r>
            <a:r>
              <a:rPr lang="it-IT" sz="2400" dirty="0" smtClean="0"/>
              <a:t>e </a:t>
            </a:r>
            <a:r>
              <a:rPr lang="it-IT" sz="2400" dirty="0"/>
              <a:t>ha sparato al prete colpendolo due volte. </a:t>
            </a:r>
            <a:r>
              <a:rPr lang="it-IT" sz="2400" dirty="0" smtClean="0"/>
              <a:t>Don </a:t>
            </a:r>
            <a:r>
              <a:rPr lang="it-IT" sz="2400" dirty="0"/>
              <a:t>Ventura era un sostenitore di elezioni corrette, dei diritti delle popolazioni tribali e lottava contro lo sfruttamento </a:t>
            </a:r>
            <a:r>
              <a:rPr lang="it-IT" sz="2400" dirty="0" err="1"/>
              <a:t>mineriario</a:t>
            </a:r>
            <a:r>
              <a:rPr lang="it-IT" sz="2400" dirty="0"/>
              <a:t> nello stato di Cagayan. </a:t>
            </a:r>
          </a:p>
          <a:p>
            <a:pPr algn="just"/>
            <a:endParaRPr lang="it-IT" sz="2100" dirty="0">
              <a:latin typeface="Arial" panose="020B0604020202020204" pitchFamily="34" charset="0"/>
              <a:cs typeface="Arial" panose="020B0604020202020204" pitchFamily="34" charset="0"/>
            </a:endParaRPr>
          </a:p>
        </p:txBody>
      </p:sp>
      <p:sp>
        <p:nvSpPr>
          <p:cNvPr id="7" name="CasellaDiTesto 6"/>
          <p:cNvSpPr txBox="1"/>
          <p:nvPr/>
        </p:nvSpPr>
        <p:spPr>
          <a:xfrm>
            <a:off x="4225732" y="476672"/>
            <a:ext cx="4104456" cy="707886"/>
          </a:xfrm>
          <a:prstGeom prst="rect">
            <a:avLst/>
          </a:prstGeom>
          <a:noFill/>
        </p:spPr>
        <p:txBody>
          <a:bodyPr wrap="square" rtlCol="0">
            <a:spAutoFit/>
          </a:bodyPr>
          <a:lstStyle/>
          <a:p>
            <a:pPr algn="r"/>
            <a:r>
              <a:rPr lang="it-IT" sz="2000" dirty="0" smtClean="0">
                <a:solidFill>
                  <a:srgbClr val="CC0000"/>
                </a:solidFill>
              </a:rPr>
              <a:t>29 aprile 2018</a:t>
            </a:r>
          </a:p>
          <a:p>
            <a:pPr algn="r"/>
            <a:r>
              <a:rPr lang="it-IT" sz="2000" b="1" dirty="0" smtClean="0">
                <a:solidFill>
                  <a:srgbClr val="CC0000"/>
                </a:solidFill>
              </a:rPr>
              <a:t>FILIPPINE</a:t>
            </a:r>
            <a:endParaRPr lang="it-IT" sz="2000" b="1" dirty="0">
              <a:solidFill>
                <a:srgbClr val="CC0000"/>
              </a:solidFill>
            </a:endParaRPr>
          </a:p>
        </p:txBody>
      </p:sp>
      <p:pic>
        <p:nvPicPr>
          <p:cNvPr id="13314" name="Picture 2" descr="O:\ANIMATORI MARTIRI\2019\Martiri\Fr.-Mark-Anthony-Ventura-04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75794"/>
            <a:ext cx="3288779" cy="256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858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907704" y="2132856"/>
            <a:ext cx="6264696" cy="803920"/>
          </a:xfrm>
        </p:spPr>
        <p:txBody>
          <a:bodyPr/>
          <a:lstStyle/>
          <a:p>
            <a:pPr algn="r"/>
            <a:r>
              <a:rPr lang="it-IT" sz="3200" b="1" dirty="0" smtClean="0">
                <a:solidFill>
                  <a:srgbClr val="CC0000"/>
                </a:solidFill>
                <a:latin typeface="+mn-lt"/>
              </a:rPr>
              <a:t>Don Albert </a:t>
            </a:r>
            <a:br>
              <a:rPr lang="it-IT" sz="3200" b="1" dirty="0" smtClean="0">
                <a:solidFill>
                  <a:srgbClr val="CC0000"/>
                </a:solidFill>
                <a:latin typeface="+mn-lt"/>
              </a:rPr>
            </a:br>
            <a:r>
              <a:rPr lang="it-IT" sz="3200" b="1" dirty="0" err="1" smtClean="0">
                <a:solidFill>
                  <a:srgbClr val="CC0000"/>
                </a:solidFill>
                <a:latin typeface="+mn-lt"/>
              </a:rPr>
              <a:t>Toungoumale-Baba</a:t>
            </a:r>
            <a:endParaRPr lang="it-IT" sz="3000" dirty="0">
              <a:solidFill>
                <a:srgbClr val="CC0000"/>
              </a:solidFill>
              <a:latin typeface="+mn-lt"/>
            </a:endParaRPr>
          </a:p>
        </p:txBody>
      </p:sp>
      <p:sp>
        <p:nvSpPr>
          <p:cNvPr id="3" name="Sottotitolo 2"/>
          <p:cNvSpPr>
            <a:spLocks noGrp="1"/>
          </p:cNvSpPr>
          <p:nvPr>
            <p:ph type="subTitle" idx="1"/>
          </p:nvPr>
        </p:nvSpPr>
        <p:spPr>
          <a:xfrm>
            <a:off x="755576" y="3429000"/>
            <a:ext cx="7560840" cy="2520280"/>
          </a:xfrm>
        </p:spPr>
        <p:txBody>
          <a:bodyPr>
            <a:noAutofit/>
          </a:bodyPr>
          <a:lstStyle/>
          <a:p>
            <a:pPr algn="just"/>
            <a:r>
              <a:rPr lang="it-IT" sz="2400" dirty="0"/>
              <a:t>Un gruppo armato ha assalito la parrocchia mentre don Albert e alcuni fedeli stavano celebrando la Messa per la festa di San </a:t>
            </a:r>
            <a:r>
              <a:rPr lang="it-IT" sz="2400" dirty="0" smtClean="0"/>
              <a:t>Giuseppe. Gli </a:t>
            </a:r>
            <a:r>
              <a:rPr lang="it-IT" sz="2400" dirty="0"/>
              <a:t>incidenti tra le forze di sicurezza e la milizia di autodifesa del PK5 hanno scatenato le violenze contro i civili. I miliziani hanno esploso colpi di armi da fuoco e gettato bombe a mano contro i fedeli. </a:t>
            </a:r>
            <a:endParaRPr lang="it-IT" sz="2400" dirty="0">
              <a:latin typeface="Arial" panose="020B0604020202020204" pitchFamily="34" charset="0"/>
              <a:cs typeface="Arial" panose="020B0604020202020204" pitchFamily="34" charset="0"/>
            </a:endParaRPr>
          </a:p>
        </p:txBody>
      </p:sp>
      <p:sp>
        <p:nvSpPr>
          <p:cNvPr id="7" name="CasellaDiTesto 6"/>
          <p:cNvSpPr txBox="1"/>
          <p:nvPr/>
        </p:nvSpPr>
        <p:spPr>
          <a:xfrm>
            <a:off x="4211960" y="620688"/>
            <a:ext cx="4104456" cy="707886"/>
          </a:xfrm>
          <a:prstGeom prst="rect">
            <a:avLst/>
          </a:prstGeom>
          <a:noFill/>
        </p:spPr>
        <p:txBody>
          <a:bodyPr wrap="square" rtlCol="0">
            <a:spAutoFit/>
          </a:bodyPr>
          <a:lstStyle/>
          <a:p>
            <a:pPr algn="r"/>
            <a:r>
              <a:rPr lang="it-IT" dirty="0" smtClean="0">
                <a:solidFill>
                  <a:srgbClr val="CC0000"/>
                </a:solidFill>
              </a:rPr>
              <a:t>1 maggio 2018</a:t>
            </a:r>
          </a:p>
          <a:p>
            <a:pPr algn="r"/>
            <a:r>
              <a:rPr lang="it-IT" sz="2000" dirty="0">
                <a:solidFill>
                  <a:srgbClr val="CC0000"/>
                </a:solidFill>
              </a:rPr>
              <a:t> </a:t>
            </a:r>
            <a:r>
              <a:rPr lang="it-IT" sz="2200" b="1" dirty="0" smtClean="0">
                <a:solidFill>
                  <a:srgbClr val="CC0000"/>
                </a:solidFill>
              </a:rPr>
              <a:t>REP. CENTRAFRICANA</a:t>
            </a:r>
          </a:p>
        </p:txBody>
      </p:sp>
      <p:pic>
        <p:nvPicPr>
          <p:cNvPr id="14338" name="Picture 2" descr="O:\ANIMATORI MARTIRI\2019\Martiri\Don Albert Toungoumale-Ba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476672"/>
            <a:ext cx="4072635" cy="217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861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619672" y="2060848"/>
            <a:ext cx="6480720" cy="803920"/>
          </a:xfrm>
        </p:spPr>
        <p:txBody>
          <a:bodyPr/>
          <a:lstStyle/>
          <a:p>
            <a:pPr algn="r"/>
            <a:r>
              <a:rPr lang="it-IT" sz="4000" b="1" dirty="0" smtClean="0">
                <a:solidFill>
                  <a:srgbClr val="CC0000"/>
                </a:solidFill>
                <a:latin typeface="+mn-lt"/>
              </a:rPr>
              <a:t>José </a:t>
            </a:r>
            <a:r>
              <a:rPr lang="it-IT" sz="4000" b="1" dirty="0" err="1" smtClean="0">
                <a:solidFill>
                  <a:srgbClr val="CC0000"/>
                </a:solidFill>
                <a:latin typeface="+mn-lt"/>
              </a:rPr>
              <a:t>Maltez</a:t>
            </a:r>
            <a:endParaRPr lang="it-IT" sz="3800" dirty="0">
              <a:solidFill>
                <a:srgbClr val="CC0000"/>
              </a:solidFill>
              <a:latin typeface="+mn-lt"/>
            </a:endParaRPr>
          </a:p>
        </p:txBody>
      </p:sp>
      <p:sp>
        <p:nvSpPr>
          <p:cNvPr id="3" name="Sottotitolo 2"/>
          <p:cNvSpPr>
            <a:spLocks noGrp="1"/>
          </p:cNvSpPr>
          <p:nvPr>
            <p:ph type="subTitle" idx="1"/>
          </p:nvPr>
        </p:nvSpPr>
        <p:spPr>
          <a:xfrm>
            <a:off x="640927" y="3284984"/>
            <a:ext cx="7632848" cy="2520280"/>
          </a:xfrm>
        </p:spPr>
        <p:txBody>
          <a:bodyPr>
            <a:noAutofit/>
          </a:bodyPr>
          <a:lstStyle/>
          <a:p>
            <a:pPr algn="just"/>
            <a:r>
              <a:rPr lang="it-IT" sz="2400" dirty="0" smtClean="0"/>
              <a:t>È </a:t>
            </a:r>
            <a:r>
              <a:rPr lang="it-IT" sz="2400" dirty="0"/>
              <a:t>morto </a:t>
            </a:r>
            <a:r>
              <a:rPr lang="it-IT" sz="2400" dirty="0" smtClean="0"/>
              <a:t>durante </a:t>
            </a:r>
            <a:r>
              <a:rPr lang="it-IT" sz="2400" dirty="0"/>
              <a:t>gli scontri tra bande e gruppi di difesa della città. Dal mattino era iniziata una </a:t>
            </a:r>
            <a:r>
              <a:rPr lang="it-IT" sz="2400" dirty="0" smtClean="0"/>
              <a:t>battaglia; era </a:t>
            </a:r>
            <a:r>
              <a:rPr lang="it-IT" sz="2400" dirty="0"/>
              <a:t>stata anche costruita una barricata ad un isolato di distanza dalla scuola. </a:t>
            </a:r>
            <a:r>
              <a:rPr lang="it-IT" sz="2400" dirty="0" smtClean="0"/>
              <a:t>Intorno </a:t>
            </a:r>
            <a:r>
              <a:rPr lang="it-IT" sz="2400" dirty="0"/>
              <a:t>si sentivano colpi di mortai, spari e lanci di lacrimogeni. Il giovane José </a:t>
            </a:r>
            <a:r>
              <a:rPr lang="it-IT" sz="2400" dirty="0" err="1"/>
              <a:t>Maltez</a:t>
            </a:r>
            <a:r>
              <a:rPr lang="it-IT" sz="2400" dirty="0"/>
              <a:t> aveva lasciato la sua casa per </a:t>
            </a:r>
            <a:r>
              <a:rPr lang="it-IT" sz="2400" dirty="0" smtClean="0"/>
              <a:t>rendersi </a:t>
            </a:r>
            <a:r>
              <a:rPr lang="it-IT" sz="2400" dirty="0"/>
              <a:t>conto della situazione, ed è stato ucciso da un colpo preciso sparatogli al torace. </a:t>
            </a:r>
            <a:endParaRPr lang="it-IT" sz="2400" dirty="0">
              <a:latin typeface="Arial" panose="020B0604020202020204" pitchFamily="34" charset="0"/>
              <a:cs typeface="Arial" panose="020B0604020202020204" pitchFamily="34" charset="0"/>
            </a:endParaRPr>
          </a:p>
        </p:txBody>
      </p:sp>
      <p:sp>
        <p:nvSpPr>
          <p:cNvPr id="7" name="CasellaDiTesto 6"/>
          <p:cNvSpPr txBox="1"/>
          <p:nvPr/>
        </p:nvSpPr>
        <p:spPr>
          <a:xfrm>
            <a:off x="3665263" y="404664"/>
            <a:ext cx="4608512" cy="707886"/>
          </a:xfrm>
          <a:prstGeom prst="rect">
            <a:avLst/>
          </a:prstGeom>
          <a:noFill/>
        </p:spPr>
        <p:txBody>
          <a:bodyPr wrap="square" rtlCol="0">
            <a:spAutoFit/>
          </a:bodyPr>
          <a:lstStyle/>
          <a:p>
            <a:pPr algn="r"/>
            <a:r>
              <a:rPr lang="it-IT" sz="2000" dirty="0" smtClean="0">
                <a:solidFill>
                  <a:srgbClr val="CC0000"/>
                </a:solidFill>
              </a:rPr>
              <a:t>5 giugno 2018</a:t>
            </a:r>
          </a:p>
          <a:p>
            <a:pPr algn="r"/>
            <a:r>
              <a:rPr lang="it-IT" sz="2000" b="1" dirty="0" smtClean="0">
                <a:solidFill>
                  <a:srgbClr val="CC0000"/>
                </a:solidFill>
              </a:rPr>
              <a:t>NICARAGUA</a:t>
            </a:r>
          </a:p>
        </p:txBody>
      </p:sp>
      <p:pic>
        <p:nvPicPr>
          <p:cNvPr id="15362" name="Picture 2" descr="O:\ANIMATORI MARTIRI\2019\Martiri\José Maltez.jpg"/>
          <p:cNvPicPr>
            <a:picLocks noChangeAspect="1" noChangeArrowheads="1"/>
          </p:cNvPicPr>
          <p:nvPr/>
        </p:nvPicPr>
        <p:blipFill rotWithShape="1">
          <a:blip r:embed="rId2">
            <a:extLst>
              <a:ext uri="{28A0092B-C50C-407E-A947-70E740481C1C}">
                <a14:useLocalDpi xmlns:a14="http://schemas.microsoft.com/office/drawing/2010/main" val="0"/>
              </a:ext>
            </a:extLst>
          </a:blip>
          <a:srcRect t="16132" b="18401"/>
          <a:stretch/>
        </p:blipFill>
        <p:spPr bwMode="auto">
          <a:xfrm>
            <a:off x="395535" y="332656"/>
            <a:ext cx="3051911"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540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29410" y="1556792"/>
            <a:ext cx="5256584" cy="1307976"/>
          </a:xfrm>
        </p:spPr>
        <p:txBody>
          <a:bodyPr/>
          <a:lstStyle/>
          <a:p>
            <a:pPr algn="r"/>
            <a:r>
              <a:rPr lang="it-IT" sz="3800" b="1" dirty="0" smtClean="0">
                <a:solidFill>
                  <a:srgbClr val="CC0000"/>
                </a:solidFill>
                <a:latin typeface="+mn-lt"/>
                <a:cs typeface="Aharoni" panose="02010803020104030203" pitchFamily="2" charset="-79"/>
              </a:rPr>
              <a:t>Don Tony </a:t>
            </a:r>
            <a:r>
              <a:rPr lang="it-IT" sz="3800" b="1" dirty="0" err="1" smtClean="0">
                <a:solidFill>
                  <a:srgbClr val="CC0000"/>
                </a:solidFill>
                <a:latin typeface="+mn-lt"/>
                <a:cs typeface="Aharoni" panose="02010803020104030203" pitchFamily="2" charset="-79"/>
              </a:rPr>
              <a:t>Mukomba</a:t>
            </a:r>
            <a:endParaRPr lang="it-IT" sz="3800" b="1" dirty="0">
              <a:solidFill>
                <a:srgbClr val="CC0000"/>
              </a:solidFill>
              <a:latin typeface="+mn-lt"/>
              <a:cs typeface="Aharoni" panose="02010803020104030203" pitchFamily="2" charset="-79"/>
            </a:endParaRPr>
          </a:p>
        </p:txBody>
      </p:sp>
      <p:sp>
        <p:nvSpPr>
          <p:cNvPr id="3" name="Sottotitolo 2"/>
          <p:cNvSpPr>
            <a:spLocks noGrp="1"/>
          </p:cNvSpPr>
          <p:nvPr>
            <p:ph type="subTitle" idx="1"/>
          </p:nvPr>
        </p:nvSpPr>
        <p:spPr>
          <a:xfrm>
            <a:off x="735550" y="3501008"/>
            <a:ext cx="7574881" cy="2376264"/>
          </a:xfrm>
        </p:spPr>
        <p:txBody>
          <a:bodyPr>
            <a:noAutofit/>
          </a:bodyPr>
          <a:lstStyle/>
          <a:p>
            <a:pPr algn="just"/>
            <a:r>
              <a:rPr lang="it-IT" sz="2400" dirty="0" smtClean="0"/>
              <a:t>È morto in ospedale dopo </a:t>
            </a:r>
            <a:r>
              <a:rPr lang="it-IT" sz="2400" dirty="0"/>
              <a:t>essere stato ferito gravemente da un gruppo di banditi la settimana </a:t>
            </a:r>
            <a:r>
              <a:rPr lang="it-IT" sz="2400" dirty="0" smtClean="0"/>
              <a:t>precedente, </a:t>
            </a:r>
            <a:r>
              <a:rPr lang="it-IT" sz="2400" dirty="0"/>
              <a:t>quando la sua automobile si </a:t>
            </a:r>
            <a:r>
              <a:rPr lang="it-IT" sz="2400" dirty="0" smtClean="0"/>
              <a:t>era </a:t>
            </a:r>
            <a:r>
              <a:rPr lang="it-IT" sz="2400" dirty="0"/>
              <a:t>bloccata per un guasto, e lui </a:t>
            </a:r>
            <a:r>
              <a:rPr lang="it-IT" sz="2400" dirty="0" smtClean="0"/>
              <a:t>aveva </a:t>
            </a:r>
            <a:r>
              <a:rPr lang="it-IT" sz="2400" dirty="0"/>
              <a:t>dovuto proseguire a piedi. E’ stato aggredito da alcuni malviventi che lo hanno colpito selvaggiamente, molto probabilmente per estorcergli del denaro. </a:t>
            </a:r>
          </a:p>
        </p:txBody>
      </p:sp>
      <p:sp>
        <p:nvSpPr>
          <p:cNvPr id="7" name="CasellaDiTesto 6"/>
          <p:cNvSpPr txBox="1"/>
          <p:nvPr/>
        </p:nvSpPr>
        <p:spPr>
          <a:xfrm>
            <a:off x="4854047" y="608659"/>
            <a:ext cx="3456384" cy="707886"/>
          </a:xfrm>
          <a:prstGeom prst="rect">
            <a:avLst/>
          </a:prstGeom>
          <a:noFill/>
        </p:spPr>
        <p:txBody>
          <a:bodyPr wrap="square" rtlCol="0">
            <a:spAutoFit/>
          </a:bodyPr>
          <a:lstStyle/>
          <a:p>
            <a:pPr algn="r"/>
            <a:r>
              <a:rPr lang="it-IT" sz="2000" dirty="0" smtClean="0">
                <a:solidFill>
                  <a:srgbClr val="CC0000"/>
                </a:solidFill>
              </a:rPr>
              <a:t>17 gennaio 2018</a:t>
            </a:r>
            <a:endParaRPr lang="it-IT" sz="2000" dirty="0">
              <a:solidFill>
                <a:srgbClr val="CC0000"/>
              </a:solidFill>
            </a:endParaRPr>
          </a:p>
          <a:p>
            <a:pPr algn="r"/>
            <a:r>
              <a:rPr lang="it-IT" sz="2000" b="1" dirty="0" smtClean="0">
                <a:solidFill>
                  <a:srgbClr val="CC0000"/>
                </a:solidFill>
              </a:rPr>
              <a:t>MALAWI</a:t>
            </a:r>
            <a:endParaRPr lang="it-IT" sz="2000" b="1" dirty="0">
              <a:solidFill>
                <a:srgbClr val="CC0000"/>
              </a:solidFill>
            </a:endParaRPr>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b="4795"/>
          <a:stretch/>
        </p:blipFill>
        <p:spPr>
          <a:xfrm>
            <a:off x="299877" y="401145"/>
            <a:ext cx="2952328" cy="2342305"/>
          </a:xfrm>
          <a:prstGeom prst="rect">
            <a:avLst/>
          </a:prstGeom>
        </p:spPr>
      </p:pic>
    </p:spTree>
    <p:extLst>
      <p:ext uri="{BB962C8B-B14F-4D97-AF65-F5344CB8AC3E}">
        <p14:creationId xmlns:p14="http://schemas.microsoft.com/office/powerpoint/2010/main" val="3778014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21198" y="1931861"/>
            <a:ext cx="6977810" cy="803920"/>
          </a:xfrm>
        </p:spPr>
        <p:txBody>
          <a:bodyPr/>
          <a:lstStyle/>
          <a:p>
            <a:pPr algn="r"/>
            <a:r>
              <a:rPr lang="it-IT" sz="3800" b="1" dirty="0" smtClean="0">
                <a:solidFill>
                  <a:srgbClr val="CC0000"/>
                </a:solidFill>
                <a:latin typeface="+mn-lt"/>
              </a:rPr>
              <a:t>Don Richmond Nilo</a:t>
            </a:r>
            <a:endParaRPr lang="it-IT" sz="3800" b="1" dirty="0">
              <a:solidFill>
                <a:srgbClr val="CC0000"/>
              </a:solidFill>
              <a:latin typeface="+mn-lt"/>
            </a:endParaRPr>
          </a:p>
        </p:txBody>
      </p:sp>
      <p:sp>
        <p:nvSpPr>
          <p:cNvPr id="3" name="Sottotitolo 2"/>
          <p:cNvSpPr>
            <a:spLocks noGrp="1"/>
          </p:cNvSpPr>
          <p:nvPr>
            <p:ph type="subTitle" idx="1"/>
          </p:nvPr>
        </p:nvSpPr>
        <p:spPr>
          <a:xfrm>
            <a:off x="755576" y="3429000"/>
            <a:ext cx="7704856" cy="2520280"/>
          </a:xfrm>
        </p:spPr>
        <p:txBody>
          <a:bodyPr>
            <a:noAutofit/>
          </a:bodyPr>
          <a:lstStyle/>
          <a:p>
            <a:pPr algn="just"/>
            <a:r>
              <a:rPr lang="it-IT" sz="2400" dirty="0"/>
              <a:t>44 anni, è stato ucciso da due sicari armati </a:t>
            </a:r>
            <a:r>
              <a:rPr lang="it-IT" sz="2400" dirty="0" smtClean="0"/>
              <a:t>mentre </a:t>
            </a:r>
            <a:r>
              <a:rPr lang="it-IT" sz="2400" dirty="0"/>
              <a:t>si preparava a celebrare la Messa vespertina nella cappella di "</a:t>
            </a:r>
            <a:r>
              <a:rPr lang="it-IT" sz="2400" dirty="0" err="1"/>
              <a:t>Nuestra</a:t>
            </a:r>
            <a:r>
              <a:rPr lang="it-IT" sz="2400" dirty="0"/>
              <a:t> </a:t>
            </a:r>
            <a:r>
              <a:rPr lang="it-IT" sz="2400" dirty="0" err="1"/>
              <a:t>Senora</a:t>
            </a:r>
            <a:r>
              <a:rPr lang="it-IT" sz="2400" dirty="0"/>
              <a:t> de </a:t>
            </a:r>
            <a:r>
              <a:rPr lang="it-IT" sz="2400" dirty="0" err="1"/>
              <a:t>las</a:t>
            </a:r>
            <a:r>
              <a:rPr lang="it-IT" sz="2400" dirty="0"/>
              <a:t> </a:t>
            </a:r>
            <a:r>
              <a:rPr lang="it-IT" sz="2400" dirty="0" err="1"/>
              <a:t>Nieve</a:t>
            </a:r>
            <a:r>
              <a:rPr lang="it-IT" sz="2400" dirty="0"/>
              <a:t>", nel villaggio di </a:t>
            </a:r>
            <a:r>
              <a:rPr lang="it-IT" sz="2400" dirty="0" err="1"/>
              <a:t>Mayamot</a:t>
            </a:r>
            <a:r>
              <a:rPr lang="it-IT" sz="2400" dirty="0"/>
              <a:t>, nella diocesi di </a:t>
            </a:r>
            <a:r>
              <a:rPr lang="it-IT" sz="2400" dirty="0" err="1"/>
              <a:t>Cabanatuan</a:t>
            </a:r>
            <a:r>
              <a:rPr lang="it-IT" sz="2400" dirty="0"/>
              <a:t>, nel nord delle Filippine. </a:t>
            </a:r>
            <a:endParaRPr lang="it-IT" sz="2200" dirty="0">
              <a:latin typeface="Arial" panose="020B0604020202020204" pitchFamily="34" charset="0"/>
              <a:cs typeface="Arial" panose="020B0604020202020204" pitchFamily="34" charset="0"/>
            </a:endParaRPr>
          </a:p>
        </p:txBody>
      </p:sp>
      <p:sp>
        <p:nvSpPr>
          <p:cNvPr id="7" name="CasellaDiTesto 6"/>
          <p:cNvSpPr txBox="1"/>
          <p:nvPr/>
        </p:nvSpPr>
        <p:spPr>
          <a:xfrm>
            <a:off x="3563888" y="620688"/>
            <a:ext cx="4667150" cy="707886"/>
          </a:xfrm>
          <a:prstGeom prst="rect">
            <a:avLst/>
          </a:prstGeom>
          <a:noFill/>
        </p:spPr>
        <p:txBody>
          <a:bodyPr wrap="square" rtlCol="0">
            <a:spAutoFit/>
          </a:bodyPr>
          <a:lstStyle/>
          <a:p>
            <a:pPr algn="r"/>
            <a:r>
              <a:rPr lang="it-IT" sz="2000" dirty="0" smtClean="0">
                <a:solidFill>
                  <a:srgbClr val="CC0000"/>
                </a:solidFill>
              </a:rPr>
              <a:t>10 giugno 2018</a:t>
            </a:r>
          </a:p>
          <a:p>
            <a:pPr algn="r"/>
            <a:r>
              <a:rPr lang="it-IT" sz="2000" b="1" dirty="0" smtClean="0">
                <a:solidFill>
                  <a:srgbClr val="CC0000"/>
                </a:solidFill>
              </a:rPr>
              <a:t>FILIPPINE</a:t>
            </a:r>
          </a:p>
        </p:txBody>
      </p:sp>
      <p:pic>
        <p:nvPicPr>
          <p:cNvPr id="16386" name="Picture 2" descr="O:\ANIMATORI MARTIRI\2019\Martiri\Don Richmond Nilo.jpg"/>
          <p:cNvPicPr>
            <a:picLocks noChangeAspect="1" noChangeArrowheads="1"/>
          </p:cNvPicPr>
          <p:nvPr/>
        </p:nvPicPr>
        <p:blipFill rotWithShape="1">
          <a:blip r:embed="rId2">
            <a:extLst>
              <a:ext uri="{28A0092B-C50C-407E-A947-70E740481C1C}">
                <a14:useLocalDpi xmlns:a14="http://schemas.microsoft.com/office/drawing/2010/main" val="0"/>
              </a:ext>
            </a:extLst>
          </a:blip>
          <a:srcRect l="15402"/>
          <a:stretch/>
        </p:blipFill>
        <p:spPr bwMode="auto">
          <a:xfrm>
            <a:off x="306785" y="260648"/>
            <a:ext cx="3266035" cy="2513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692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35239" y="1988840"/>
            <a:ext cx="6977810" cy="803920"/>
          </a:xfrm>
        </p:spPr>
        <p:txBody>
          <a:bodyPr/>
          <a:lstStyle/>
          <a:p>
            <a:pPr algn="r"/>
            <a:r>
              <a:rPr lang="it-IT" sz="3800" b="1" dirty="0" err="1" smtClean="0">
                <a:solidFill>
                  <a:srgbClr val="CC0000"/>
                </a:solidFill>
                <a:latin typeface="+mn-lt"/>
              </a:rPr>
              <a:t>Sandor</a:t>
            </a:r>
            <a:r>
              <a:rPr lang="it-IT" sz="3800" b="1" dirty="0" smtClean="0">
                <a:solidFill>
                  <a:srgbClr val="CC0000"/>
                </a:solidFill>
                <a:latin typeface="+mn-lt"/>
              </a:rPr>
              <a:t> </a:t>
            </a:r>
            <a:r>
              <a:rPr lang="it-IT" sz="3800" b="1" dirty="0" err="1" smtClean="0">
                <a:solidFill>
                  <a:srgbClr val="CC0000"/>
                </a:solidFill>
                <a:latin typeface="+mn-lt"/>
              </a:rPr>
              <a:t>Dolmus</a:t>
            </a:r>
            <a:endParaRPr lang="it-IT" sz="3800" b="1" dirty="0">
              <a:solidFill>
                <a:srgbClr val="CC0000"/>
              </a:solidFill>
              <a:latin typeface="+mn-lt"/>
            </a:endParaRPr>
          </a:p>
        </p:txBody>
      </p:sp>
      <p:sp>
        <p:nvSpPr>
          <p:cNvPr id="3" name="Sottotitolo 2"/>
          <p:cNvSpPr>
            <a:spLocks noGrp="1"/>
          </p:cNvSpPr>
          <p:nvPr>
            <p:ph type="subTitle" idx="1"/>
          </p:nvPr>
        </p:nvSpPr>
        <p:spPr>
          <a:xfrm>
            <a:off x="755576" y="3284984"/>
            <a:ext cx="7632848" cy="2520280"/>
          </a:xfrm>
        </p:spPr>
        <p:txBody>
          <a:bodyPr>
            <a:noAutofit/>
          </a:bodyPr>
          <a:lstStyle/>
          <a:p>
            <a:pPr algn="just"/>
            <a:r>
              <a:rPr lang="it-IT" sz="2200" dirty="0"/>
              <a:t>15 anni, giovane ministrante della Cattedrale di </a:t>
            </a:r>
            <a:r>
              <a:rPr lang="it-IT" sz="2200" dirty="0" smtClean="0"/>
              <a:t>Leon, è</a:t>
            </a:r>
            <a:r>
              <a:rPr lang="it-IT" sz="2200" b="1" dirty="0" smtClean="0"/>
              <a:t> </a:t>
            </a:r>
            <a:r>
              <a:rPr lang="it-IT" sz="2200" dirty="0"/>
              <a:t>stato </a:t>
            </a:r>
            <a:r>
              <a:rPr lang="it-IT" sz="2200" dirty="0" smtClean="0"/>
              <a:t>assassinato da un colpo di arma da fuoco mentre camminava per  </a:t>
            </a:r>
            <a:r>
              <a:rPr lang="it-IT" sz="2200" dirty="0"/>
              <a:t>strada, insieme ad </a:t>
            </a:r>
            <a:r>
              <a:rPr lang="it-IT" sz="2200" dirty="0" smtClean="0"/>
              <a:t>altri ragazzi. E</a:t>
            </a:r>
            <a:r>
              <a:rPr lang="it-IT" sz="2200" dirty="0"/>
              <a:t>’ stato sepolto con l’abito dei ministranti. </a:t>
            </a:r>
            <a:r>
              <a:rPr lang="it-IT" sz="2200" dirty="0" smtClean="0"/>
              <a:t>Nel suo ultimo post </a:t>
            </a:r>
            <a:r>
              <a:rPr lang="it-IT" sz="2200" dirty="0" err="1" smtClean="0"/>
              <a:t>Facebook</a:t>
            </a:r>
            <a:r>
              <a:rPr lang="it-IT" sz="2200" dirty="0" smtClean="0"/>
              <a:t> </a:t>
            </a:r>
            <a:r>
              <a:rPr lang="it-IT" sz="2200" dirty="0"/>
              <a:t>aveva scritto: </a:t>
            </a:r>
            <a:r>
              <a:rPr lang="it-IT" sz="2200" i="1" dirty="0"/>
              <a:t>“Signore Gesù, metto nelle tue mani il tuo paese, il Nicaragua, particolarmente Leon. Non lo abbandonare. Mandaci la pace. Non si è mai sentito che tu abbia abbandonato qualcuno, aiuta Leon, aiutaci a vincere il male”. </a:t>
            </a:r>
            <a:endParaRPr lang="it-IT" sz="2200" i="1" dirty="0">
              <a:latin typeface="Arial" panose="020B0604020202020204" pitchFamily="34" charset="0"/>
              <a:cs typeface="Arial" panose="020B0604020202020204" pitchFamily="34" charset="0"/>
            </a:endParaRPr>
          </a:p>
        </p:txBody>
      </p:sp>
      <p:sp>
        <p:nvSpPr>
          <p:cNvPr id="7" name="CasellaDiTesto 6"/>
          <p:cNvSpPr txBox="1"/>
          <p:nvPr/>
        </p:nvSpPr>
        <p:spPr>
          <a:xfrm>
            <a:off x="3563888" y="516912"/>
            <a:ext cx="4667150" cy="707886"/>
          </a:xfrm>
          <a:prstGeom prst="rect">
            <a:avLst/>
          </a:prstGeom>
          <a:noFill/>
        </p:spPr>
        <p:txBody>
          <a:bodyPr wrap="square" rtlCol="0">
            <a:spAutoFit/>
          </a:bodyPr>
          <a:lstStyle/>
          <a:p>
            <a:pPr algn="r"/>
            <a:r>
              <a:rPr lang="it-IT" sz="2000" dirty="0" smtClean="0">
                <a:solidFill>
                  <a:srgbClr val="CC0000"/>
                </a:solidFill>
              </a:rPr>
              <a:t>14 giugno 2018</a:t>
            </a:r>
          </a:p>
          <a:p>
            <a:pPr algn="r"/>
            <a:r>
              <a:rPr lang="it-IT" sz="2000" b="1" dirty="0" smtClean="0">
                <a:solidFill>
                  <a:srgbClr val="CC0000"/>
                </a:solidFill>
              </a:rPr>
              <a:t>NICARAGUA</a:t>
            </a:r>
          </a:p>
        </p:txBody>
      </p:sp>
      <p:pic>
        <p:nvPicPr>
          <p:cNvPr id="17410" name="Picture 2" descr="O:\ANIMATORI MARTIRI\2019\Martiri\Sandor Dolmus.jpg"/>
          <p:cNvPicPr>
            <a:picLocks noChangeAspect="1" noChangeArrowheads="1"/>
          </p:cNvPicPr>
          <p:nvPr/>
        </p:nvPicPr>
        <p:blipFill rotWithShape="1">
          <a:blip r:embed="rId2">
            <a:extLst>
              <a:ext uri="{28A0092B-C50C-407E-A947-70E740481C1C}">
                <a14:useLocalDpi xmlns:a14="http://schemas.microsoft.com/office/drawing/2010/main" val="0"/>
              </a:ext>
            </a:extLst>
          </a:blip>
          <a:srcRect l="21716"/>
          <a:stretch/>
        </p:blipFill>
        <p:spPr bwMode="auto">
          <a:xfrm>
            <a:off x="449092" y="188639"/>
            <a:ext cx="3186804" cy="263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9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259632" y="1916832"/>
            <a:ext cx="6977810" cy="803920"/>
          </a:xfrm>
        </p:spPr>
        <p:txBody>
          <a:bodyPr/>
          <a:lstStyle/>
          <a:p>
            <a:pPr algn="r"/>
            <a:r>
              <a:rPr lang="it-IT" sz="3800" b="1" dirty="0" smtClean="0">
                <a:solidFill>
                  <a:srgbClr val="CC0000"/>
                </a:solidFill>
                <a:latin typeface="+mn-lt"/>
              </a:rPr>
              <a:t>Don </a:t>
            </a:r>
            <a:r>
              <a:rPr lang="it-IT" sz="3800" b="1" dirty="0" err="1" smtClean="0">
                <a:solidFill>
                  <a:srgbClr val="CC0000"/>
                </a:solidFill>
                <a:latin typeface="+mn-lt"/>
              </a:rPr>
              <a:t>Firmin</a:t>
            </a:r>
            <a:r>
              <a:rPr lang="it-IT" sz="3800" b="1" dirty="0" smtClean="0">
                <a:solidFill>
                  <a:srgbClr val="CC0000"/>
                </a:solidFill>
                <a:latin typeface="+mn-lt"/>
              </a:rPr>
              <a:t> </a:t>
            </a:r>
            <a:r>
              <a:rPr lang="it-IT" sz="3800" b="1" dirty="0" err="1" smtClean="0">
                <a:solidFill>
                  <a:srgbClr val="CC0000"/>
                </a:solidFill>
                <a:latin typeface="+mn-lt"/>
              </a:rPr>
              <a:t>Gbagoua</a:t>
            </a:r>
            <a:endParaRPr lang="it-IT" sz="3800" b="1" dirty="0">
              <a:solidFill>
                <a:srgbClr val="CC0000"/>
              </a:solidFill>
              <a:latin typeface="+mn-lt"/>
            </a:endParaRPr>
          </a:p>
        </p:txBody>
      </p:sp>
      <p:sp>
        <p:nvSpPr>
          <p:cNvPr id="3" name="Sottotitolo 2"/>
          <p:cNvSpPr>
            <a:spLocks noGrp="1"/>
          </p:cNvSpPr>
          <p:nvPr>
            <p:ph type="subTitle" idx="1"/>
          </p:nvPr>
        </p:nvSpPr>
        <p:spPr>
          <a:xfrm>
            <a:off x="755575" y="3140968"/>
            <a:ext cx="7538607" cy="3096344"/>
          </a:xfrm>
        </p:spPr>
        <p:txBody>
          <a:bodyPr>
            <a:noAutofit/>
          </a:bodyPr>
          <a:lstStyle/>
          <a:p>
            <a:pPr algn="just"/>
            <a:r>
              <a:rPr lang="it-IT" sz="2400" dirty="0" smtClean="0"/>
              <a:t>Il </a:t>
            </a:r>
            <a:r>
              <a:rPr lang="it-IT" sz="2400" dirty="0"/>
              <a:t>commando di assassini è riuscito ad entrare </a:t>
            </a:r>
            <a:r>
              <a:rPr lang="it-IT" sz="2400" dirty="0" smtClean="0"/>
              <a:t>nell’Episcopio mentre </a:t>
            </a:r>
            <a:r>
              <a:rPr lang="it-IT" sz="2400" dirty="0"/>
              <a:t>un contingente gabonese della </a:t>
            </a:r>
            <a:r>
              <a:rPr lang="it-IT" sz="2400" dirty="0" err="1"/>
              <a:t>Minusca</a:t>
            </a:r>
            <a:r>
              <a:rPr lang="it-IT" sz="2400" dirty="0"/>
              <a:t> (Missione Onu in Centrafrica) si trovava a poche centinaia di metri. Gli assassini hanno ferito il guardiano e poi hanno chiesto denaro a don </a:t>
            </a:r>
            <a:r>
              <a:rPr lang="it-IT" sz="2400" dirty="0" err="1"/>
              <a:t>Firmin</a:t>
            </a:r>
            <a:r>
              <a:rPr lang="it-IT" sz="2400" dirty="0"/>
              <a:t>. Dopo averlo colpito mortalmente a colpi di arma da fuoco sono fuggiti prima dell’arrivo dei Caschi Blu. Trasportato in ospedale, don </a:t>
            </a:r>
            <a:r>
              <a:rPr lang="it-IT" sz="2400" dirty="0" err="1"/>
              <a:t>Firmin</a:t>
            </a:r>
            <a:r>
              <a:rPr lang="it-IT" sz="2400" dirty="0"/>
              <a:t> è deceduto per le ferite riportate. </a:t>
            </a:r>
            <a:endParaRPr lang="it-IT" sz="21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29 giugno 2018</a:t>
            </a:r>
          </a:p>
          <a:p>
            <a:pPr algn="r"/>
            <a:r>
              <a:rPr lang="it-IT" sz="2000" b="1" dirty="0" smtClean="0">
                <a:solidFill>
                  <a:srgbClr val="CC0000"/>
                </a:solidFill>
              </a:rPr>
              <a:t>REP. CENTRAFRICANA</a:t>
            </a:r>
          </a:p>
        </p:txBody>
      </p:sp>
      <p:pic>
        <p:nvPicPr>
          <p:cNvPr id="18434" name="Picture 2" descr="O:\ANIMATORI MARTIRI\2019\Martiri\Don Firmin Gbagou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02" y="332656"/>
            <a:ext cx="3285331"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453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060848"/>
            <a:ext cx="6977810" cy="803920"/>
          </a:xfrm>
        </p:spPr>
        <p:txBody>
          <a:bodyPr/>
          <a:lstStyle/>
          <a:p>
            <a:pPr algn="r"/>
            <a:r>
              <a:rPr lang="it-IT" sz="3800" b="1" dirty="0" smtClean="0">
                <a:solidFill>
                  <a:srgbClr val="CC0000"/>
                </a:solidFill>
                <a:latin typeface="+mn-lt"/>
              </a:rPr>
              <a:t>Don </a:t>
            </a:r>
            <a:r>
              <a:rPr lang="it-IT" sz="3800" b="1" dirty="0" err="1" smtClean="0">
                <a:solidFill>
                  <a:srgbClr val="CC0000"/>
                </a:solidFill>
                <a:latin typeface="+mn-lt"/>
              </a:rPr>
              <a:t>Iraluis</a:t>
            </a:r>
            <a:r>
              <a:rPr lang="it-IT" sz="3800" b="1" dirty="0" smtClean="0">
                <a:solidFill>
                  <a:srgbClr val="CC0000"/>
                </a:solidFill>
                <a:latin typeface="+mn-lt"/>
              </a:rPr>
              <a:t> </a:t>
            </a:r>
            <a:br>
              <a:rPr lang="it-IT" sz="3800" b="1" dirty="0" smtClean="0">
                <a:solidFill>
                  <a:srgbClr val="CC0000"/>
                </a:solidFill>
                <a:latin typeface="+mn-lt"/>
              </a:rPr>
            </a:br>
            <a:r>
              <a:rPr lang="it-IT" sz="3800" b="1" dirty="0" smtClean="0">
                <a:solidFill>
                  <a:srgbClr val="CC0000"/>
                </a:solidFill>
                <a:latin typeface="+mn-lt"/>
              </a:rPr>
              <a:t>José Garcia Escobar</a:t>
            </a:r>
            <a:endParaRPr lang="it-IT" sz="3800" b="1" dirty="0">
              <a:solidFill>
                <a:srgbClr val="CC0000"/>
              </a:solidFill>
              <a:latin typeface="+mn-lt"/>
            </a:endParaRPr>
          </a:p>
        </p:txBody>
      </p:sp>
      <p:sp>
        <p:nvSpPr>
          <p:cNvPr id="3" name="Sottotitolo 2"/>
          <p:cNvSpPr>
            <a:spLocks noGrp="1"/>
          </p:cNvSpPr>
          <p:nvPr>
            <p:ph type="subTitle" idx="1"/>
          </p:nvPr>
        </p:nvSpPr>
        <p:spPr>
          <a:xfrm>
            <a:off x="755576" y="3429000"/>
            <a:ext cx="7538607" cy="2304256"/>
          </a:xfrm>
        </p:spPr>
        <p:txBody>
          <a:bodyPr>
            <a:noAutofit/>
          </a:bodyPr>
          <a:lstStyle/>
          <a:p>
            <a:pPr algn="just"/>
            <a:r>
              <a:rPr lang="it-IT" sz="2500" dirty="0"/>
              <a:t>38 anni, è stato ucciso </a:t>
            </a:r>
            <a:r>
              <a:rPr lang="it-IT" sz="2500" dirty="0" smtClean="0"/>
              <a:t>da </a:t>
            </a:r>
            <a:r>
              <a:rPr lang="it-IT" sz="2500" dirty="0"/>
              <a:t>banditi che volevano rubargli il furgoncino su cui </a:t>
            </a:r>
            <a:r>
              <a:rPr lang="it-IT" sz="2500" dirty="0" smtClean="0"/>
              <a:t>viaggiava. Stava </a:t>
            </a:r>
            <a:r>
              <a:rPr lang="it-IT" sz="2500" dirty="0"/>
              <a:t>entrando nel cortile della sua parrocchia, quando è stato raggiunto da alcuni colpi di arma da fuoco esplosi da malviventi. Portato all’ospedale </a:t>
            </a:r>
            <a:r>
              <a:rPr lang="it-IT" sz="2500" dirty="0" err="1"/>
              <a:t>Pastor</a:t>
            </a:r>
            <a:r>
              <a:rPr lang="it-IT" sz="2500" dirty="0"/>
              <a:t> </a:t>
            </a:r>
            <a:r>
              <a:rPr lang="it-IT" sz="2500" dirty="0" err="1"/>
              <a:t>Oropeza</a:t>
            </a:r>
            <a:r>
              <a:rPr lang="it-IT" sz="2500" dirty="0"/>
              <a:t>, vi è morto poco dopo. </a:t>
            </a:r>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9 luglio 2018</a:t>
            </a:r>
          </a:p>
          <a:p>
            <a:pPr algn="r"/>
            <a:r>
              <a:rPr lang="it-IT" sz="2000" b="1" dirty="0" smtClean="0">
                <a:solidFill>
                  <a:srgbClr val="CC0000"/>
                </a:solidFill>
              </a:rPr>
              <a:t>VENEZUELA</a:t>
            </a:r>
          </a:p>
        </p:txBody>
      </p:sp>
      <p:pic>
        <p:nvPicPr>
          <p:cNvPr id="19458" name="Picture 2" descr="O:\ANIMATORI MARTIRI\2019\Martiri\Don Iraluis-José-García-Escobar-Venezuela.jpg"/>
          <p:cNvPicPr>
            <a:picLocks noChangeAspect="1" noChangeArrowheads="1"/>
          </p:cNvPicPr>
          <p:nvPr/>
        </p:nvPicPr>
        <p:blipFill rotWithShape="1">
          <a:blip r:embed="rId2">
            <a:extLst>
              <a:ext uri="{28A0092B-C50C-407E-A947-70E740481C1C}">
                <a14:useLocalDpi xmlns:a14="http://schemas.microsoft.com/office/drawing/2010/main" val="0"/>
              </a:ext>
            </a:extLst>
          </a:blip>
          <a:srcRect t="14657" b="6537"/>
          <a:stretch/>
        </p:blipFill>
        <p:spPr bwMode="auto">
          <a:xfrm>
            <a:off x="467544" y="116632"/>
            <a:ext cx="2172095" cy="28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21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6373" y="2204864"/>
            <a:ext cx="6977810" cy="803920"/>
          </a:xfrm>
        </p:spPr>
        <p:txBody>
          <a:bodyPr/>
          <a:lstStyle/>
          <a:p>
            <a:pPr algn="r"/>
            <a:r>
              <a:rPr lang="it-IT" sz="3800" b="1" dirty="0" smtClean="0">
                <a:solidFill>
                  <a:srgbClr val="CC0000"/>
                </a:solidFill>
                <a:latin typeface="+mn-lt"/>
              </a:rPr>
              <a:t>Don Alexandre </a:t>
            </a:r>
            <a:br>
              <a:rPr lang="it-IT" sz="3800" b="1" dirty="0" smtClean="0">
                <a:solidFill>
                  <a:srgbClr val="CC0000"/>
                </a:solidFill>
                <a:latin typeface="+mn-lt"/>
              </a:rPr>
            </a:br>
            <a:r>
              <a:rPr lang="it-IT" sz="3800" b="1" dirty="0" err="1" smtClean="0">
                <a:solidFill>
                  <a:srgbClr val="CC0000"/>
                </a:solidFill>
                <a:latin typeface="+mn-lt"/>
              </a:rPr>
              <a:t>Sob</a:t>
            </a:r>
            <a:r>
              <a:rPr lang="it-IT" sz="3800" b="1" dirty="0" smtClean="0">
                <a:solidFill>
                  <a:srgbClr val="CC0000"/>
                </a:solidFill>
                <a:latin typeface="+mn-lt"/>
              </a:rPr>
              <a:t> </a:t>
            </a:r>
            <a:r>
              <a:rPr lang="it-IT" sz="3800" b="1" dirty="0" err="1" smtClean="0">
                <a:solidFill>
                  <a:srgbClr val="CC0000"/>
                </a:solidFill>
                <a:latin typeface="+mn-lt"/>
              </a:rPr>
              <a:t>Nougi</a:t>
            </a:r>
            <a:endParaRPr lang="it-IT" sz="3800" b="1" dirty="0">
              <a:solidFill>
                <a:srgbClr val="CC0000"/>
              </a:solidFill>
              <a:latin typeface="+mn-lt"/>
            </a:endParaRPr>
          </a:p>
        </p:txBody>
      </p:sp>
      <p:sp>
        <p:nvSpPr>
          <p:cNvPr id="3" name="Sottotitolo 2"/>
          <p:cNvSpPr>
            <a:spLocks noGrp="1"/>
          </p:cNvSpPr>
          <p:nvPr>
            <p:ph type="subTitle" idx="1"/>
          </p:nvPr>
        </p:nvSpPr>
        <p:spPr>
          <a:xfrm>
            <a:off x="755575" y="3140968"/>
            <a:ext cx="7538607" cy="3096344"/>
          </a:xfrm>
        </p:spPr>
        <p:txBody>
          <a:bodyPr>
            <a:noAutofit/>
          </a:bodyPr>
          <a:lstStyle/>
          <a:p>
            <a:pPr algn="just"/>
            <a:r>
              <a:rPr lang="it-IT" sz="2400" dirty="0"/>
              <a:t>Il sacerdote, che era conosciuto anche perché segretario diocesano per l’educazione cattolica, sarebbe rimasto colpito da una pallottola vagante durante uno scontro tra militari e separatisti, mentre secondo altre ricostruzioni sarebbe stato ucciso intenzionalmente. In questa zona, come nell’altra regione anglofona nord occidentale, sono frequenti gli scontri tra le forze di sicurezza e i separatisti, che reclamano uno stato anglofono indipendente.</a:t>
            </a:r>
            <a:endParaRPr lang="it-IT" sz="21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20 luglio 2018</a:t>
            </a:r>
          </a:p>
          <a:p>
            <a:pPr algn="r"/>
            <a:r>
              <a:rPr lang="it-IT" sz="2000" b="1" dirty="0" smtClean="0">
                <a:solidFill>
                  <a:srgbClr val="CC0000"/>
                </a:solidFill>
              </a:rPr>
              <a:t>CAMERUN</a:t>
            </a:r>
          </a:p>
        </p:txBody>
      </p:sp>
      <p:pic>
        <p:nvPicPr>
          <p:cNvPr id="20482" name="Picture 2" descr="O:\ANIMATORI MARTIRI\2019\Martiri\Don Alexandre Sob Nougi.jpg"/>
          <p:cNvPicPr>
            <a:picLocks noChangeAspect="1" noChangeArrowheads="1"/>
          </p:cNvPicPr>
          <p:nvPr/>
        </p:nvPicPr>
        <p:blipFill rotWithShape="1">
          <a:blip r:embed="rId2">
            <a:extLst>
              <a:ext uri="{28A0092B-C50C-407E-A947-70E740481C1C}">
                <a14:useLocalDpi xmlns:a14="http://schemas.microsoft.com/office/drawing/2010/main" val="0"/>
              </a:ext>
            </a:extLst>
          </a:blip>
          <a:srcRect l="16640" r="11071"/>
          <a:stretch/>
        </p:blipFill>
        <p:spPr bwMode="auto">
          <a:xfrm>
            <a:off x="251520" y="157171"/>
            <a:ext cx="3168352" cy="264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341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Don John </a:t>
            </a:r>
            <a:r>
              <a:rPr lang="it-IT" sz="3800" b="1" dirty="0" err="1" smtClean="0">
                <a:solidFill>
                  <a:srgbClr val="CC0000"/>
                </a:solidFill>
                <a:latin typeface="+mn-lt"/>
              </a:rPr>
              <a:t>Fredy</a:t>
            </a:r>
            <a:r>
              <a:rPr lang="it-IT" sz="3800" b="1" dirty="0" smtClean="0">
                <a:solidFill>
                  <a:srgbClr val="CC0000"/>
                </a:solidFill>
                <a:latin typeface="+mn-lt"/>
              </a:rPr>
              <a:t> </a:t>
            </a:r>
            <a:br>
              <a:rPr lang="it-IT" sz="3800" b="1" dirty="0" smtClean="0">
                <a:solidFill>
                  <a:srgbClr val="CC0000"/>
                </a:solidFill>
                <a:latin typeface="+mn-lt"/>
              </a:rPr>
            </a:br>
            <a:r>
              <a:rPr lang="it-IT" sz="3800" b="1" dirty="0" smtClean="0">
                <a:solidFill>
                  <a:srgbClr val="CC0000"/>
                </a:solidFill>
                <a:latin typeface="+mn-lt"/>
              </a:rPr>
              <a:t>Garcia </a:t>
            </a:r>
            <a:r>
              <a:rPr lang="it-IT" sz="3800" b="1" dirty="0" err="1" smtClean="0">
                <a:solidFill>
                  <a:srgbClr val="CC0000"/>
                </a:solidFill>
                <a:latin typeface="+mn-lt"/>
              </a:rPr>
              <a:t>Jaramillo</a:t>
            </a:r>
            <a:endParaRPr lang="it-IT" sz="3800" b="1" dirty="0">
              <a:solidFill>
                <a:srgbClr val="CC0000"/>
              </a:solidFill>
              <a:latin typeface="+mn-lt"/>
            </a:endParaRPr>
          </a:p>
        </p:txBody>
      </p:sp>
      <p:sp>
        <p:nvSpPr>
          <p:cNvPr id="3" name="Sottotitolo 2"/>
          <p:cNvSpPr>
            <a:spLocks noGrp="1"/>
          </p:cNvSpPr>
          <p:nvPr>
            <p:ph type="subTitle" idx="1"/>
          </p:nvPr>
        </p:nvSpPr>
        <p:spPr>
          <a:xfrm>
            <a:off x="755576" y="3356992"/>
            <a:ext cx="7538607" cy="2232248"/>
          </a:xfrm>
        </p:spPr>
        <p:txBody>
          <a:bodyPr>
            <a:noAutofit/>
          </a:bodyPr>
          <a:lstStyle/>
          <a:p>
            <a:pPr algn="just"/>
            <a:r>
              <a:rPr lang="it-IT" sz="2500" dirty="0"/>
              <a:t>50 anni, è stato trovato morto nella sua casa nel quartiere di Betlemme Los </a:t>
            </a:r>
            <a:r>
              <a:rPr lang="it-IT" sz="2500" dirty="0" err="1"/>
              <a:t>Almendros</a:t>
            </a:r>
            <a:r>
              <a:rPr lang="it-IT" sz="2500" dirty="0"/>
              <a:t>, nella zona sud-ovest di </a:t>
            </a:r>
            <a:r>
              <a:rPr lang="it-IT" sz="2500" dirty="0" smtClean="0"/>
              <a:t>Medellin. </a:t>
            </a:r>
            <a:r>
              <a:rPr lang="it-IT" sz="2500" dirty="0"/>
              <a:t>Il corpo del sacerdote presentava ferite di arma da taglio. Secondo le ipotesi della polizia la sua morte è il risultato di un tentativo di rapina.</a:t>
            </a:r>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25 luglio 2018</a:t>
            </a:r>
          </a:p>
          <a:p>
            <a:pPr algn="r"/>
            <a:r>
              <a:rPr lang="it-IT" sz="2000" b="1" dirty="0" smtClean="0">
                <a:solidFill>
                  <a:srgbClr val="CC0000"/>
                </a:solidFill>
              </a:rPr>
              <a:t>COLOMBIA</a:t>
            </a:r>
          </a:p>
        </p:txBody>
      </p:sp>
      <p:pic>
        <p:nvPicPr>
          <p:cNvPr id="21506" name="Picture 2" descr="O:\ANIMATORI MARTIRI\2019\Martiri\Don John Fredy Garcia Jaramillo.jpg"/>
          <p:cNvPicPr>
            <a:picLocks noChangeAspect="1" noChangeArrowheads="1"/>
          </p:cNvPicPr>
          <p:nvPr/>
        </p:nvPicPr>
        <p:blipFill rotWithShape="1">
          <a:blip r:embed="rId2">
            <a:extLst>
              <a:ext uri="{28A0092B-C50C-407E-A947-70E740481C1C}">
                <a14:useLocalDpi xmlns:a14="http://schemas.microsoft.com/office/drawing/2010/main" val="0"/>
              </a:ext>
            </a:extLst>
          </a:blip>
          <a:srcRect l="58340" b="29186"/>
          <a:stretch/>
        </p:blipFill>
        <p:spPr bwMode="auto">
          <a:xfrm>
            <a:off x="562751" y="180975"/>
            <a:ext cx="2425073" cy="2745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190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P. Carlos </a:t>
            </a:r>
            <a:br>
              <a:rPr lang="it-IT" sz="3800" b="1" dirty="0" smtClean="0">
                <a:solidFill>
                  <a:srgbClr val="CC0000"/>
                </a:solidFill>
                <a:latin typeface="+mn-lt"/>
              </a:rPr>
            </a:br>
            <a:r>
              <a:rPr lang="it-IT" sz="3800" b="1" dirty="0" err="1" smtClean="0">
                <a:solidFill>
                  <a:srgbClr val="CC0000"/>
                </a:solidFill>
                <a:latin typeface="+mn-lt"/>
              </a:rPr>
              <a:t>Riudavets</a:t>
            </a:r>
            <a:r>
              <a:rPr lang="it-IT" sz="3800" b="1" dirty="0" smtClean="0">
                <a:solidFill>
                  <a:srgbClr val="CC0000"/>
                </a:solidFill>
                <a:latin typeface="+mn-lt"/>
              </a:rPr>
              <a:t> Montes</a:t>
            </a:r>
            <a:endParaRPr lang="it-IT" sz="3800" b="1" dirty="0">
              <a:solidFill>
                <a:srgbClr val="CC0000"/>
              </a:solidFill>
              <a:latin typeface="+mn-lt"/>
            </a:endParaRPr>
          </a:p>
        </p:txBody>
      </p:sp>
      <p:sp>
        <p:nvSpPr>
          <p:cNvPr id="3" name="Sottotitolo 2"/>
          <p:cNvSpPr>
            <a:spLocks noGrp="1"/>
          </p:cNvSpPr>
          <p:nvPr>
            <p:ph type="subTitle" idx="1"/>
          </p:nvPr>
        </p:nvSpPr>
        <p:spPr>
          <a:xfrm>
            <a:off x="755576" y="3645024"/>
            <a:ext cx="7538607" cy="2232248"/>
          </a:xfrm>
        </p:spPr>
        <p:txBody>
          <a:bodyPr>
            <a:noAutofit/>
          </a:bodyPr>
          <a:lstStyle/>
          <a:p>
            <a:pPr algn="just"/>
            <a:r>
              <a:rPr lang="it-IT" sz="2400" dirty="0" smtClean="0"/>
              <a:t>Il suo corpo è stato trovato all’alba dalla cuoca,  </a:t>
            </a:r>
            <a:r>
              <a:rPr lang="it-IT" sz="2400" dirty="0"/>
              <a:t>legato e con segni di violenze, nella comunità indigena amazzonica peruviana di </a:t>
            </a:r>
            <a:r>
              <a:rPr lang="it-IT" sz="2400" dirty="0" err="1" smtClean="0"/>
              <a:t>Yamakentsa</a:t>
            </a:r>
            <a:r>
              <a:rPr lang="it-IT" sz="2400" dirty="0" smtClean="0"/>
              <a:t>. Padre </a:t>
            </a:r>
            <a:r>
              <a:rPr lang="it-IT" sz="2400" dirty="0" err="1" smtClean="0"/>
              <a:t>Riudavets</a:t>
            </a:r>
            <a:r>
              <a:rPr lang="it-IT" sz="2400" dirty="0" smtClean="0"/>
              <a:t> </a:t>
            </a:r>
            <a:r>
              <a:rPr lang="it-IT" sz="2400" dirty="0"/>
              <a:t>da 38 anni si dedicava all'educazione delle famiglie delle comunità native dell'Amazzonia, ed aveva formato centinaia di leader indios. </a:t>
            </a:r>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10 agosto 2018</a:t>
            </a:r>
          </a:p>
          <a:p>
            <a:pPr algn="r"/>
            <a:r>
              <a:rPr lang="it-IT" sz="2000" b="1" dirty="0" smtClean="0">
                <a:solidFill>
                  <a:srgbClr val="CC0000"/>
                </a:solidFill>
              </a:rPr>
              <a:t>PERÙ</a:t>
            </a:r>
          </a:p>
        </p:txBody>
      </p:sp>
      <p:pic>
        <p:nvPicPr>
          <p:cNvPr id="22530" name="Picture 2" descr="O:\ANIMATORI MARTIRI\2019\Martiri\Padre Carlos Riudavets Montes.jpeg"/>
          <p:cNvPicPr>
            <a:picLocks noChangeAspect="1" noChangeArrowheads="1"/>
          </p:cNvPicPr>
          <p:nvPr/>
        </p:nvPicPr>
        <p:blipFill rotWithShape="1">
          <a:blip r:embed="rId2">
            <a:extLst>
              <a:ext uri="{28A0092B-C50C-407E-A947-70E740481C1C}">
                <a14:useLocalDpi xmlns:a14="http://schemas.microsoft.com/office/drawing/2010/main" val="0"/>
              </a:ext>
            </a:extLst>
          </a:blip>
          <a:srcRect l="31277" r="9690"/>
          <a:stretch/>
        </p:blipFill>
        <p:spPr bwMode="auto">
          <a:xfrm>
            <a:off x="323528" y="188641"/>
            <a:ext cx="2795278"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305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P. Michael </a:t>
            </a:r>
            <a:r>
              <a:rPr lang="it-IT" sz="3800" b="1" dirty="0" err="1" smtClean="0">
                <a:solidFill>
                  <a:srgbClr val="CC0000"/>
                </a:solidFill>
                <a:latin typeface="+mn-lt"/>
              </a:rPr>
              <a:t>Akawu</a:t>
            </a:r>
            <a:endParaRPr lang="it-IT" sz="3800" b="1" dirty="0">
              <a:solidFill>
                <a:srgbClr val="CC0000"/>
              </a:solidFill>
              <a:latin typeface="+mn-lt"/>
            </a:endParaRPr>
          </a:p>
        </p:txBody>
      </p:sp>
      <p:sp>
        <p:nvSpPr>
          <p:cNvPr id="3" name="Sottotitolo 2"/>
          <p:cNvSpPr>
            <a:spLocks noGrp="1"/>
          </p:cNvSpPr>
          <p:nvPr>
            <p:ph type="subTitle" idx="1"/>
          </p:nvPr>
        </p:nvSpPr>
        <p:spPr>
          <a:xfrm>
            <a:off x="755576" y="3573016"/>
            <a:ext cx="7538607" cy="2232248"/>
          </a:xfrm>
        </p:spPr>
        <p:txBody>
          <a:bodyPr>
            <a:noAutofit/>
          </a:bodyPr>
          <a:lstStyle/>
          <a:p>
            <a:pPr algn="just"/>
            <a:r>
              <a:rPr lang="it-IT" sz="2400" dirty="0" smtClean="0"/>
              <a:t>Ucciso nel </a:t>
            </a:r>
            <a:r>
              <a:rPr lang="it-IT" sz="2400" dirty="0"/>
              <a:t>corso di una rapina nel supermercato dove il sacerdote si trovava per alcuni acquisti per la sua parrocchia. </a:t>
            </a:r>
            <a:r>
              <a:rPr lang="it-IT" sz="2400" dirty="0" smtClean="0"/>
              <a:t>Era </a:t>
            </a:r>
            <a:r>
              <a:rPr lang="it-IT" sz="2400" dirty="0"/>
              <a:t>vice parroco nella parrocchia di Nostra Signora dell’Immacolata Concezione di </a:t>
            </a:r>
            <a:r>
              <a:rPr lang="it-IT" sz="2400" dirty="0" err="1"/>
              <a:t>Dobi-Gwagwalada</a:t>
            </a:r>
            <a:r>
              <a:rPr lang="it-IT" sz="2400" dirty="0"/>
              <a:t>, una città satellite nel territorio della capitale federale di Abuja.</a:t>
            </a:r>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18 agosto 2018</a:t>
            </a:r>
          </a:p>
          <a:p>
            <a:pPr algn="r"/>
            <a:r>
              <a:rPr lang="it-IT" sz="2000" b="1" dirty="0" smtClean="0">
                <a:solidFill>
                  <a:srgbClr val="CC0000"/>
                </a:solidFill>
              </a:rPr>
              <a:t>NIGERIA</a:t>
            </a:r>
          </a:p>
        </p:txBody>
      </p:sp>
      <p:pic>
        <p:nvPicPr>
          <p:cNvPr id="23554" name="Picture 2" descr="O:\ANIMATORI MARTIRI\2019\Martiri\Fr-micheal akaw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3682579" cy="252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614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P. Stephen </a:t>
            </a:r>
            <a:r>
              <a:rPr lang="it-IT" sz="3800" b="1" dirty="0" err="1" smtClean="0">
                <a:solidFill>
                  <a:srgbClr val="CC0000"/>
                </a:solidFill>
                <a:latin typeface="+mn-lt"/>
              </a:rPr>
              <a:t>Ekakabor</a:t>
            </a:r>
            <a:endParaRPr lang="it-IT" sz="3800" b="1" dirty="0">
              <a:solidFill>
                <a:srgbClr val="CC0000"/>
              </a:solidFill>
              <a:latin typeface="+mn-lt"/>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23 agosto 2018</a:t>
            </a:r>
          </a:p>
          <a:p>
            <a:pPr algn="r"/>
            <a:r>
              <a:rPr lang="it-IT" sz="2000" b="1" dirty="0" smtClean="0">
                <a:solidFill>
                  <a:srgbClr val="CC0000"/>
                </a:solidFill>
              </a:rPr>
              <a:t>NIGERIA</a:t>
            </a:r>
          </a:p>
        </p:txBody>
      </p:sp>
      <p:sp>
        <p:nvSpPr>
          <p:cNvPr id="4" name="Sottotitolo 3"/>
          <p:cNvSpPr>
            <a:spLocks noGrp="1"/>
          </p:cNvSpPr>
          <p:nvPr>
            <p:ph type="subTitle" idx="1"/>
          </p:nvPr>
        </p:nvSpPr>
        <p:spPr>
          <a:xfrm>
            <a:off x="762203" y="3284984"/>
            <a:ext cx="7538607" cy="3168352"/>
          </a:xfrm>
        </p:spPr>
        <p:txBody>
          <a:bodyPr>
            <a:normAutofit fontScale="32500" lnSpcReduction="20000"/>
          </a:bodyPr>
          <a:lstStyle/>
          <a:p>
            <a:pPr algn="just"/>
            <a:r>
              <a:rPr lang="it-IT" sz="7400" dirty="0" smtClean="0"/>
              <a:t>È </a:t>
            </a:r>
            <a:r>
              <a:rPr lang="it-IT" sz="7400" dirty="0"/>
              <a:t>morto il 23 agosto 2018, in seguito alle gravi lesioni cerebrali riportate un anno prima, il 12 febbraio 2017, durante una rapina avvenuta di notte nella canonica. I malviventi infatti, alla ricerca di denaro e di altri oggetti di valore, lo avevano colpito violentemente alla testa. </a:t>
            </a:r>
            <a:r>
              <a:rPr lang="it-IT" sz="7400" dirty="0" smtClean="0"/>
              <a:t>Tutte </a:t>
            </a:r>
            <a:r>
              <a:rPr lang="it-IT" sz="7400" dirty="0"/>
              <a:t>le testimonianze raccolte fin </a:t>
            </a:r>
            <a:r>
              <a:rPr lang="it-IT" sz="7400" dirty="0" smtClean="0"/>
              <a:t>dall’aggressione </a:t>
            </a:r>
            <a:r>
              <a:rPr lang="it-IT" sz="7400" dirty="0"/>
              <a:t>lo descrivono come “un autentico servo di Dio”, la sua indole caritatevole lo faceva amare dai giovani e dagli anziani, inoltre aveva ispirato e seguito molte vocazioni al sacerdozio. </a:t>
            </a:r>
          </a:p>
          <a:p>
            <a:r>
              <a:rPr lang="it-IT" dirty="0"/>
              <a:t> </a:t>
            </a:r>
          </a:p>
          <a:p>
            <a:endParaRPr lang="it-IT" dirty="0"/>
          </a:p>
        </p:txBody>
      </p:sp>
      <p:pic>
        <p:nvPicPr>
          <p:cNvPr id="24579" name="Picture 3" descr="O:\ANIMATORI MARTIRI\2019\Martiri\nigeri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82" y="562364"/>
            <a:ext cx="3532729" cy="177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838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P. Miguel Gerardo </a:t>
            </a:r>
            <a:br>
              <a:rPr lang="it-IT" sz="3800" b="1" dirty="0" smtClean="0">
                <a:solidFill>
                  <a:srgbClr val="CC0000"/>
                </a:solidFill>
                <a:latin typeface="+mn-lt"/>
              </a:rPr>
            </a:br>
            <a:r>
              <a:rPr lang="it-IT" sz="3800" b="1" dirty="0" err="1" smtClean="0">
                <a:solidFill>
                  <a:srgbClr val="CC0000"/>
                </a:solidFill>
                <a:latin typeface="+mn-lt"/>
              </a:rPr>
              <a:t>Flores</a:t>
            </a:r>
            <a:r>
              <a:rPr lang="it-IT" sz="3800" b="1" dirty="0" smtClean="0">
                <a:solidFill>
                  <a:srgbClr val="CC0000"/>
                </a:solidFill>
                <a:latin typeface="+mn-lt"/>
              </a:rPr>
              <a:t> </a:t>
            </a:r>
            <a:r>
              <a:rPr lang="it-IT" sz="3800" b="1" dirty="0" err="1" smtClean="0">
                <a:solidFill>
                  <a:srgbClr val="CC0000"/>
                </a:solidFill>
                <a:latin typeface="+mn-lt"/>
              </a:rPr>
              <a:t>Hernandez</a:t>
            </a:r>
            <a:endParaRPr lang="it-IT" sz="3800" b="1" dirty="0">
              <a:solidFill>
                <a:srgbClr val="CC0000"/>
              </a:solidFill>
              <a:latin typeface="+mn-lt"/>
            </a:endParaRPr>
          </a:p>
        </p:txBody>
      </p:sp>
      <p:sp>
        <p:nvSpPr>
          <p:cNvPr id="3" name="Sottotitolo 2"/>
          <p:cNvSpPr>
            <a:spLocks noGrp="1"/>
          </p:cNvSpPr>
          <p:nvPr>
            <p:ph type="subTitle" idx="1"/>
          </p:nvPr>
        </p:nvSpPr>
        <p:spPr>
          <a:xfrm>
            <a:off x="755576" y="3356992"/>
            <a:ext cx="7538607" cy="2664296"/>
          </a:xfrm>
        </p:spPr>
        <p:txBody>
          <a:bodyPr>
            <a:noAutofit/>
          </a:bodyPr>
          <a:lstStyle/>
          <a:p>
            <a:pPr algn="just"/>
            <a:r>
              <a:rPr lang="it-IT" sz="2400" dirty="0"/>
              <a:t>Il corpo senza vita di </a:t>
            </a:r>
            <a:r>
              <a:rPr lang="it-IT" sz="2400" b="1" dirty="0"/>
              <a:t>p. </a:t>
            </a:r>
            <a:r>
              <a:rPr lang="it-IT" sz="2400" b="1" dirty="0" smtClean="0"/>
              <a:t>Miguel</a:t>
            </a:r>
            <a:r>
              <a:rPr lang="it-IT" sz="2400" dirty="0" smtClean="0"/>
              <a:t>, </a:t>
            </a:r>
            <a:r>
              <a:rPr lang="it-IT" sz="2400" dirty="0"/>
              <a:t>dei Missionari della Sacra </a:t>
            </a:r>
            <a:r>
              <a:rPr lang="it-IT" sz="2400" dirty="0" smtClean="0"/>
              <a:t>Famiglia, </a:t>
            </a:r>
            <a:r>
              <a:rPr lang="it-IT" sz="2400" dirty="0"/>
              <a:t>è stato trovato </a:t>
            </a:r>
            <a:r>
              <a:rPr lang="it-IT" sz="2400" dirty="0" smtClean="0"/>
              <a:t>in </a:t>
            </a:r>
            <a:r>
              <a:rPr lang="it-IT" sz="2400" dirty="0"/>
              <a:t>un terreno abbandonato nella cittadina di </a:t>
            </a:r>
            <a:r>
              <a:rPr lang="it-IT" sz="2400" dirty="0" err="1"/>
              <a:t>Nueva</a:t>
            </a:r>
            <a:r>
              <a:rPr lang="it-IT" sz="2400" dirty="0"/>
              <a:t> Italia, nel comune di </a:t>
            </a:r>
            <a:r>
              <a:rPr lang="it-IT" sz="2400" dirty="0" err="1"/>
              <a:t>Múgica</a:t>
            </a:r>
            <a:r>
              <a:rPr lang="it-IT" sz="2400" dirty="0"/>
              <a:t>, nello stato </a:t>
            </a:r>
            <a:r>
              <a:rPr lang="it-IT" sz="2400" dirty="0" smtClean="0"/>
              <a:t>di </a:t>
            </a:r>
            <a:r>
              <a:rPr lang="it-IT" sz="2400" dirty="0" err="1"/>
              <a:t>Michoacán</a:t>
            </a:r>
            <a:r>
              <a:rPr lang="it-IT" sz="2400" dirty="0"/>
              <a:t>. Il sacerdote era scomparso dal 18 agosto. L’omicidio è stato probabilmente dovuto al furto del suo furgoncino, che non è stato ritrovato, e non avrebbe legami con il crimine organizzato. </a:t>
            </a:r>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25 agosto 2018</a:t>
            </a:r>
          </a:p>
          <a:p>
            <a:pPr algn="r"/>
            <a:r>
              <a:rPr lang="it-IT" sz="2000" b="1" dirty="0" smtClean="0">
                <a:solidFill>
                  <a:srgbClr val="CC0000"/>
                </a:solidFill>
              </a:rPr>
              <a:t>MESSICO</a:t>
            </a:r>
          </a:p>
        </p:txBody>
      </p:sp>
      <p:pic>
        <p:nvPicPr>
          <p:cNvPr id="25602" name="Picture 2" descr="O:\ANIMATORI MARTIRI\2019\Martiri\Padre-Miguel-Gerardo-F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18" y="332656"/>
            <a:ext cx="3955864" cy="2364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736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852092" y="1183980"/>
            <a:ext cx="6464324" cy="1752796"/>
          </a:xfrm>
        </p:spPr>
        <p:txBody>
          <a:bodyPr/>
          <a:lstStyle/>
          <a:p>
            <a:pPr algn="r"/>
            <a:r>
              <a:rPr lang="it-IT" sz="3800" dirty="0" smtClean="0">
                <a:solidFill>
                  <a:schemeClr val="accent3">
                    <a:lumMod val="40000"/>
                    <a:lumOff val="60000"/>
                  </a:schemeClr>
                </a:solidFill>
              </a:rPr>
              <a:t/>
            </a:r>
            <a:br>
              <a:rPr lang="it-IT" sz="3800" dirty="0" smtClean="0">
                <a:solidFill>
                  <a:schemeClr val="accent3">
                    <a:lumMod val="40000"/>
                    <a:lumOff val="60000"/>
                  </a:schemeClr>
                </a:solidFill>
              </a:rPr>
            </a:br>
            <a:r>
              <a:rPr lang="it-IT" sz="4000" b="1" dirty="0" err="1" smtClean="0">
                <a:solidFill>
                  <a:srgbClr val="CC0000"/>
                </a:solidFill>
                <a:latin typeface="+mn-lt"/>
              </a:rPr>
              <a:t>Thérese</a:t>
            </a:r>
            <a:r>
              <a:rPr lang="it-IT" sz="4000" b="1" dirty="0" smtClean="0">
                <a:solidFill>
                  <a:srgbClr val="CC0000"/>
                </a:solidFill>
                <a:latin typeface="+mn-lt"/>
              </a:rPr>
              <a:t> </a:t>
            </a:r>
            <a:r>
              <a:rPr lang="it-IT" sz="4000" b="1" dirty="0" err="1" smtClean="0">
                <a:solidFill>
                  <a:srgbClr val="CC0000"/>
                </a:solidFill>
                <a:latin typeface="+mn-lt"/>
              </a:rPr>
              <a:t>Deshade</a:t>
            </a:r>
            <a:r>
              <a:rPr lang="it-IT" sz="4000" b="1" dirty="0" smtClean="0">
                <a:solidFill>
                  <a:srgbClr val="CC0000"/>
                </a:solidFill>
                <a:latin typeface="+mn-lt"/>
              </a:rPr>
              <a:t> </a:t>
            </a:r>
            <a:br>
              <a:rPr lang="it-IT" sz="4000" b="1" dirty="0" smtClean="0">
                <a:solidFill>
                  <a:srgbClr val="CC0000"/>
                </a:solidFill>
                <a:latin typeface="+mn-lt"/>
              </a:rPr>
            </a:br>
            <a:r>
              <a:rPr lang="it-IT" sz="4000" b="1" dirty="0" err="1" smtClean="0">
                <a:solidFill>
                  <a:srgbClr val="CC0000"/>
                </a:solidFill>
                <a:latin typeface="+mn-lt"/>
              </a:rPr>
              <a:t>Kapangala</a:t>
            </a:r>
            <a:endParaRPr lang="it-IT" sz="3800" dirty="0">
              <a:solidFill>
                <a:srgbClr val="CC0000"/>
              </a:solidFill>
              <a:latin typeface="+mn-lt"/>
            </a:endParaRPr>
          </a:p>
        </p:txBody>
      </p:sp>
      <p:sp>
        <p:nvSpPr>
          <p:cNvPr id="3" name="Sottotitolo 2"/>
          <p:cNvSpPr>
            <a:spLocks noGrp="1"/>
          </p:cNvSpPr>
          <p:nvPr>
            <p:ph type="subTitle" idx="1"/>
          </p:nvPr>
        </p:nvSpPr>
        <p:spPr>
          <a:xfrm>
            <a:off x="683568" y="3284984"/>
            <a:ext cx="7640438" cy="2952328"/>
          </a:xfrm>
        </p:spPr>
        <p:txBody>
          <a:bodyPr>
            <a:noAutofit/>
          </a:bodyPr>
          <a:lstStyle/>
          <a:p>
            <a:pPr algn="just"/>
            <a:r>
              <a:rPr lang="it-IT" sz="2200" dirty="0" smtClean="0"/>
              <a:t>Aveva 24 anni e </a:t>
            </a:r>
            <a:r>
              <a:rPr lang="it-IT" sz="2200" dirty="0"/>
              <a:t>si apprestava ad iniziare il suo cammino di postulante tra le suore della Sacra </a:t>
            </a:r>
            <a:r>
              <a:rPr lang="it-IT" sz="2200" dirty="0" smtClean="0"/>
              <a:t>Famiglia. </a:t>
            </a:r>
            <a:r>
              <a:rPr lang="it-IT" sz="2200" dirty="0" err="1" smtClean="0"/>
              <a:t>Thérese</a:t>
            </a:r>
            <a:r>
              <a:rPr lang="it-IT" sz="2200" dirty="0"/>
              <a:t>, </a:t>
            </a:r>
            <a:r>
              <a:rPr lang="it-IT" sz="2200" dirty="0" smtClean="0"/>
              <a:t>aveva </a:t>
            </a:r>
            <a:r>
              <a:rPr lang="it-IT" sz="2200" dirty="0"/>
              <a:t>partecipato alla Messa nella località di </a:t>
            </a:r>
            <a:r>
              <a:rPr lang="it-IT" sz="2200" dirty="0" err="1"/>
              <a:t>Kintambo</a:t>
            </a:r>
            <a:r>
              <a:rPr lang="it-IT" sz="2200" dirty="0"/>
              <a:t>, a nord di Kinshasa. Subito dopo, insieme ad altri laici, </a:t>
            </a:r>
            <a:r>
              <a:rPr lang="it-IT" sz="2200" dirty="0" smtClean="0"/>
              <a:t>aveva </a:t>
            </a:r>
            <a:r>
              <a:rPr lang="it-IT" sz="2200" dirty="0"/>
              <a:t>provato a organizzare una marcia di </a:t>
            </a:r>
            <a:r>
              <a:rPr lang="it-IT" sz="2200" dirty="0" smtClean="0"/>
              <a:t>protesta contro il presidente Kabila. </a:t>
            </a:r>
            <a:r>
              <a:rPr lang="it-IT" sz="2200" dirty="0"/>
              <a:t>L’esercito era schierato fuori dalla chiesa e ha aperto il fuoco contro i </a:t>
            </a:r>
            <a:r>
              <a:rPr lang="it-IT" sz="2200" dirty="0" smtClean="0"/>
              <a:t>manifestanti. </a:t>
            </a:r>
            <a:r>
              <a:rPr lang="it-IT" sz="2200" dirty="0" err="1"/>
              <a:t>Thérese</a:t>
            </a:r>
            <a:r>
              <a:rPr lang="it-IT" sz="2200" dirty="0"/>
              <a:t> è stata colpita mentre cercava di proteggere una bambina con il suo corpo. </a:t>
            </a:r>
            <a:endParaRPr lang="it-IT" sz="2200" i="1" dirty="0">
              <a:latin typeface="Arial" panose="020B0604020202020204" pitchFamily="34" charset="0"/>
              <a:cs typeface="Arial" panose="020B0604020202020204" pitchFamily="34" charset="0"/>
            </a:endParaRPr>
          </a:p>
        </p:txBody>
      </p:sp>
      <p:sp>
        <p:nvSpPr>
          <p:cNvPr id="7" name="CasellaDiTesto 6"/>
          <p:cNvSpPr txBox="1"/>
          <p:nvPr/>
        </p:nvSpPr>
        <p:spPr>
          <a:xfrm>
            <a:off x="4867622" y="476094"/>
            <a:ext cx="3456384" cy="769441"/>
          </a:xfrm>
          <a:prstGeom prst="rect">
            <a:avLst/>
          </a:prstGeom>
          <a:noFill/>
        </p:spPr>
        <p:txBody>
          <a:bodyPr wrap="square" rtlCol="0">
            <a:spAutoFit/>
          </a:bodyPr>
          <a:lstStyle/>
          <a:p>
            <a:pPr algn="r"/>
            <a:r>
              <a:rPr lang="it-IT" sz="2000" dirty="0" smtClean="0">
                <a:solidFill>
                  <a:srgbClr val="CC0000"/>
                </a:solidFill>
              </a:rPr>
              <a:t>21 gennaio 2018</a:t>
            </a:r>
            <a:endParaRPr lang="it-IT" sz="2000" dirty="0">
              <a:solidFill>
                <a:srgbClr val="CC0000"/>
              </a:solidFill>
            </a:endParaRPr>
          </a:p>
          <a:p>
            <a:pPr algn="r"/>
            <a:r>
              <a:rPr lang="it-IT" sz="2400" b="1" dirty="0" smtClean="0">
                <a:solidFill>
                  <a:srgbClr val="CC0000"/>
                </a:solidFill>
              </a:rPr>
              <a:t>REP. DEM. CONGO</a:t>
            </a:r>
            <a:endParaRPr lang="it-IT" sz="2400" b="1" dirty="0">
              <a:solidFill>
                <a:srgbClr val="CC0000"/>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26" y="123990"/>
            <a:ext cx="2078721" cy="2780928"/>
          </a:xfrm>
          <a:prstGeom prst="rect">
            <a:avLst/>
          </a:prstGeom>
        </p:spPr>
      </p:pic>
    </p:spTree>
    <p:extLst>
      <p:ext uri="{BB962C8B-B14F-4D97-AF65-F5344CB8AC3E}">
        <p14:creationId xmlns:p14="http://schemas.microsoft.com/office/powerpoint/2010/main" val="811592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P. </a:t>
            </a:r>
            <a:r>
              <a:rPr lang="it-IT" sz="3800" b="1" dirty="0" err="1" smtClean="0">
                <a:solidFill>
                  <a:srgbClr val="CC0000"/>
                </a:solidFill>
                <a:latin typeface="+mn-lt"/>
              </a:rPr>
              <a:t>Jude</a:t>
            </a:r>
            <a:r>
              <a:rPr lang="it-IT" sz="3800" b="1" dirty="0" smtClean="0">
                <a:solidFill>
                  <a:srgbClr val="CC0000"/>
                </a:solidFill>
                <a:latin typeface="+mn-lt"/>
              </a:rPr>
              <a:t> </a:t>
            </a:r>
            <a:r>
              <a:rPr lang="it-IT" sz="3800" b="1" dirty="0" err="1" smtClean="0">
                <a:solidFill>
                  <a:srgbClr val="CC0000"/>
                </a:solidFill>
                <a:latin typeface="+mn-lt"/>
              </a:rPr>
              <a:t>Egbom</a:t>
            </a:r>
            <a:endParaRPr lang="it-IT" sz="3800" b="1" dirty="0">
              <a:solidFill>
                <a:srgbClr val="CC0000"/>
              </a:solidFill>
              <a:latin typeface="+mn-lt"/>
            </a:endParaRPr>
          </a:p>
        </p:txBody>
      </p:sp>
      <p:sp>
        <p:nvSpPr>
          <p:cNvPr id="3" name="Sottotitolo 2"/>
          <p:cNvSpPr>
            <a:spLocks noGrp="1"/>
          </p:cNvSpPr>
          <p:nvPr>
            <p:ph type="subTitle" idx="1"/>
          </p:nvPr>
        </p:nvSpPr>
        <p:spPr>
          <a:xfrm>
            <a:off x="755576" y="3356992"/>
            <a:ext cx="7538607" cy="2232248"/>
          </a:xfrm>
        </p:spPr>
        <p:txBody>
          <a:bodyPr>
            <a:noAutofit/>
          </a:bodyPr>
          <a:lstStyle/>
          <a:p>
            <a:pPr algn="just"/>
            <a:r>
              <a:rPr lang="it-IT" sz="2400" dirty="0"/>
              <a:t>Un tentativo di rapina finito male è costato la vita a </a:t>
            </a:r>
            <a:r>
              <a:rPr lang="it-IT" sz="2400" b="1" dirty="0"/>
              <a:t>p. </a:t>
            </a:r>
            <a:r>
              <a:rPr lang="it-IT" sz="2400" b="1" dirty="0" err="1" smtClean="0"/>
              <a:t>Jude</a:t>
            </a:r>
            <a:r>
              <a:rPr lang="it-IT" sz="2400" b="1" dirty="0" smtClean="0"/>
              <a:t>,</a:t>
            </a:r>
            <a:r>
              <a:rPr lang="it-IT" sz="2400" dirty="0" smtClean="0"/>
              <a:t> </a:t>
            </a:r>
            <a:r>
              <a:rPr lang="it-IT" sz="2400" dirty="0"/>
              <a:t>ucciso a colpi d'arma da fuoco </a:t>
            </a:r>
            <a:r>
              <a:rPr lang="it-IT" sz="2400" dirty="0" smtClean="0"/>
              <a:t>mentre si </a:t>
            </a:r>
            <a:r>
              <a:rPr lang="it-IT" sz="2400" dirty="0"/>
              <a:t>stava facendo tagliare i </a:t>
            </a:r>
            <a:r>
              <a:rPr lang="it-IT" sz="2400" dirty="0" smtClean="0"/>
              <a:t>capelli. Due </a:t>
            </a:r>
            <a:r>
              <a:rPr lang="it-IT" sz="2400" dirty="0"/>
              <a:t>malviventi hanno tentato di rapinarlo. Non si sa bene cosa sia successo, ma ad un certo punto i banditi hanno esploso alcuni colpi d’arma da fuoco, uccidendo il sacerdote e fuggendo con la borsa e l’automobile del </a:t>
            </a:r>
            <a:r>
              <a:rPr lang="it-IT" sz="2400" dirty="0" smtClean="0"/>
              <a:t>sacerdote</a:t>
            </a:r>
            <a:r>
              <a:rPr lang="it-IT" sz="2400" dirty="0"/>
              <a:t>.</a:t>
            </a:r>
          </a:p>
          <a:p>
            <a:pPr algn="just"/>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10 settembre 2018</a:t>
            </a:r>
          </a:p>
          <a:p>
            <a:pPr algn="r"/>
            <a:r>
              <a:rPr lang="it-IT" sz="2000" b="1" dirty="0" smtClean="0">
                <a:solidFill>
                  <a:srgbClr val="CC0000"/>
                </a:solidFill>
              </a:rPr>
              <a:t>NIGERIA</a:t>
            </a:r>
          </a:p>
        </p:txBody>
      </p:sp>
      <p:pic>
        <p:nvPicPr>
          <p:cNvPr id="26626" name="Picture 2" descr="O:\ANIMATORI MARTIRI\2019\Martiri\p.jude egbom.JPG"/>
          <p:cNvPicPr>
            <a:picLocks noChangeAspect="1" noChangeArrowheads="1"/>
          </p:cNvPicPr>
          <p:nvPr/>
        </p:nvPicPr>
        <p:blipFill rotWithShape="1">
          <a:blip r:embed="rId2">
            <a:extLst>
              <a:ext uri="{28A0092B-C50C-407E-A947-70E740481C1C}">
                <a14:useLocalDpi xmlns:a14="http://schemas.microsoft.com/office/drawing/2010/main" val="0"/>
              </a:ext>
            </a:extLst>
          </a:blip>
          <a:srcRect l="21343" r="18982"/>
          <a:stretch/>
        </p:blipFill>
        <p:spPr bwMode="auto">
          <a:xfrm>
            <a:off x="519670" y="188640"/>
            <a:ext cx="2577765" cy="275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346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P. Louis </a:t>
            </a:r>
            <a:r>
              <a:rPr lang="it-IT" sz="3800" b="1" dirty="0" err="1" smtClean="0">
                <a:solidFill>
                  <a:srgbClr val="CC0000"/>
                </a:solidFill>
                <a:latin typeface="+mn-lt"/>
              </a:rPr>
              <a:t>Odudu</a:t>
            </a:r>
            <a:endParaRPr lang="it-IT" sz="3800" b="1" dirty="0">
              <a:solidFill>
                <a:srgbClr val="CC0000"/>
              </a:solidFill>
              <a:latin typeface="+mn-lt"/>
            </a:endParaRPr>
          </a:p>
        </p:txBody>
      </p:sp>
      <p:sp>
        <p:nvSpPr>
          <p:cNvPr id="3" name="Sottotitolo 2"/>
          <p:cNvSpPr>
            <a:spLocks noGrp="1"/>
          </p:cNvSpPr>
          <p:nvPr>
            <p:ph type="subTitle" idx="1"/>
          </p:nvPr>
        </p:nvSpPr>
        <p:spPr>
          <a:xfrm>
            <a:off x="755576" y="3356992"/>
            <a:ext cx="7538607" cy="2232248"/>
          </a:xfrm>
        </p:spPr>
        <p:txBody>
          <a:bodyPr>
            <a:noAutofit/>
          </a:bodyPr>
          <a:lstStyle/>
          <a:p>
            <a:pPr algn="just"/>
            <a:r>
              <a:rPr lang="it-IT" sz="2400" dirty="0"/>
              <a:t>Q</a:t>
            </a:r>
            <a:r>
              <a:rPr lang="it-IT" sz="2400" dirty="0" smtClean="0"/>
              <a:t>uattro </a:t>
            </a:r>
            <a:r>
              <a:rPr lang="it-IT" sz="2400" dirty="0"/>
              <a:t>giorni dopo la sua fuga dal covo dei </a:t>
            </a:r>
            <a:r>
              <a:rPr lang="it-IT" sz="2400" dirty="0" smtClean="0"/>
              <a:t>sequestratori, p. Louis </a:t>
            </a:r>
            <a:r>
              <a:rPr lang="it-IT" sz="2400" dirty="0"/>
              <a:t>ha accusato forti dolori ed è stato portato in ospedale, dove è deceduto poco dopo il ricovero. </a:t>
            </a:r>
            <a:r>
              <a:rPr lang="it-IT" sz="2400" dirty="0" smtClean="0"/>
              <a:t>Era </a:t>
            </a:r>
            <a:r>
              <a:rPr lang="it-IT" sz="2400" dirty="0"/>
              <a:t>stato ordinato sacerdote nella diocesi di Warri nel 1987, aveva operato nel Regno Unito per diversi anni. Era tornato in Nigeria da circa cinque mesi. </a:t>
            </a:r>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19 settembre 2018</a:t>
            </a:r>
          </a:p>
          <a:p>
            <a:pPr algn="r"/>
            <a:r>
              <a:rPr lang="it-IT" sz="2000" b="1" dirty="0" smtClean="0">
                <a:solidFill>
                  <a:srgbClr val="CC0000"/>
                </a:solidFill>
              </a:rPr>
              <a:t>NIGERIA</a:t>
            </a:r>
          </a:p>
        </p:txBody>
      </p:sp>
      <p:pic>
        <p:nvPicPr>
          <p:cNvPr id="27650" name="Picture 2" descr="O:\ANIMATORI MARTIRI\2019\Martiri\P. Louis Odudu.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661" r="17075"/>
          <a:stretch/>
        </p:blipFill>
        <p:spPr bwMode="auto">
          <a:xfrm>
            <a:off x="464023" y="180975"/>
            <a:ext cx="2647667" cy="274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414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Don Arturo </a:t>
            </a:r>
            <a:br>
              <a:rPr lang="it-IT" sz="3800" b="1" dirty="0" smtClean="0">
                <a:solidFill>
                  <a:srgbClr val="CC0000"/>
                </a:solidFill>
                <a:latin typeface="+mn-lt"/>
              </a:rPr>
            </a:br>
            <a:r>
              <a:rPr lang="it-IT" sz="3800" b="1" dirty="0" smtClean="0">
                <a:solidFill>
                  <a:srgbClr val="CC0000"/>
                </a:solidFill>
                <a:latin typeface="+mn-lt"/>
              </a:rPr>
              <a:t>Rene </a:t>
            </a:r>
            <a:r>
              <a:rPr lang="it-IT" sz="3800" b="1" dirty="0" err="1" smtClean="0">
                <a:solidFill>
                  <a:srgbClr val="CC0000"/>
                </a:solidFill>
                <a:latin typeface="+mn-lt"/>
              </a:rPr>
              <a:t>Pozo</a:t>
            </a:r>
            <a:r>
              <a:rPr lang="it-IT" sz="3800" b="1" dirty="0" smtClean="0">
                <a:solidFill>
                  <a:srgbClr val="CC0000"/>
                </a:solidFill>
                <a:latin typeface="+mn-lt"/>
              </a:rPr>
              <a:t> </a:t>
            </a:r>
            <a:r>
              <a:rPr lang="it-IT" sz="3800" b="1" dirty="0" err="1" smtClean="0">
                <a:solidFill>
                  <a:srgbClr val="CC0000"/>
                </a:solidFill>
                <a:latin typeface="+mn-lt"/>
              </a:rPr>
              <a:t>Sampaz</a:t>
            </a:r>
            <a:endParaRPr lang="it-IT" sz="3800" b="1" dirty="0">
              <a:solidFill>
                <a:srgbClr val="CC0000"/>
              </a:solidFill>
              <a:latin typeface="+mn-lt"/>
            </a:endParaRPr>
          </a:p>
        </p:txBody>
      </p:sp>
      <p:sp>
        <p:nvSpPr>
          <p:cNvPr id="3" name="Sottotitolo 2"/>
          <p:cNvSpPr>
            <a:spLocks noGrp="1"/>
          </p:cNvSpPr>
          <p:nvPr>
            <p:ph type="subTitle" idx="1"/>
          </p:nvPr>
        </p:nvSpPr>
        <p:spPr>
          <a:xfrm>
            <a:off x="755576" y="3356992"/>
            <a:ext cx="7538607" cy="2232248"/>
          </a:xfrm>
        </p:spPr>
        <p:txBody>
          <a:bodyPr>
            <a:noAutofit/>
          </a:bodyPr>
          <a:lstStyle/>
          <a:p>
            <a:pPr algn="just"/>
            <a:r>
              <a:rPr lang="it-IT" sz="2400" dirty="0" smtClean="0">
                <a:cs typeface="Arial" panose="020B0604020202020204" pitchFamily="34" charset="0"/>
              </a:rPr>
              <a:t>Il suo corpo senza vita </a:t>
            </a:r>
            <a:r>
              <a:rPr lang="it-IT" sz="2400" dirty="0"/>
              <a:t>è stato ritrovato </a:t>
            </a:r>
            <a:r>
              <a:rPr lang="it-IT" sz="2400" dirty="0" smtClean="0"/>
              <a:t>accanto </a:t>
            </a:r>
            <a:r>
              <a:rPr lang="it-IT" sz="2400" dirty="0"/>
              <a:t>al suo letto, con le mani e i piedi legati, ma senza segni di violenza. Da alcuni mesi don Arturo abitava nella casa della sorella, che in quei giorni era però assente. Secondo l’autopsia la morte, per asfissia, risalirebbe a 24 o 48 prima del ritrovamento.</a:t>
            </a:r>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9 ottobre 2018</a:t>
            </a:r>
          </a:p>
          <a:p>
            <a:pPr algn="r"/>
            <a:r>
              <a:rPr lang="it-IT" sz="2000" b="1" dirty="0" smtClean="0">
                <a:solidFill>
                  <a:srgbClr val="CC0000"/>
                </a:solidFill>
              </a:rPr>
              <a:t>ECUADOR</a:t>
            </a:r>
            <a:endParaRPr lang="it-IT" sz="2000" b="1" dirty="0" smtClean="0">
              <a:solidFill>
                <a:srgbClr val="CC0000"/>
              </a:solidFill>
            </a:endParaRPr>
          </a:p>
        </p:txBody>
      </p:sp>
      <p:pic>
        <p:nvPicPr>
          <p:cNvPr id="1026" name="Picture 2" descr="N:\ANIMATORI MARTIRI\2019\Martiri\Don Arturo Rene Pozo Sampaz.jpg"/>
          <p:cNvPicPr>
            <a:picLocks noChangeAspect="1" noChangeArrowheads="1"/>
          </p:cNvPicPr>
          <p:nvPr/>
        </p:nvPicPr>
        <p:blipFill rotWithShape="1">
          <a:blip r:embed="rId2">
            <a:extLst>
              <a:ext uri="{28A0092B-C50C-407E-A947-70E740481C1C}">
                <a14:useLocalDpi xmlns:a14="http://schemas.microsoft.com/office/drawing/2010/main" val="0"/>
              </a:ext>
            </a:extLst>
          </a:blip>
          <a:srcRect l="21430" t="15133" r="26208"/>
          <a:stretch/>
        </p:blipFill>
        <p:spPr bwMode="auto">
          <a:xfrm>
            <a:off x="467544" y="188639"/>
            <a:ext cx="2592288" cy="2681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4783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Gérard </a:t>
            </a:r>
            <a:r>
              <a:rPr lang="it-IT" sz="3800" b="1" dirty="0" err="1" smtClean="0">
                <a:solidFill>
                  <a:srgbClr val="CC0000"/>
                </a:solidFill>
                <a:latin typeface="+mn-lt"/>
              </a:rPr>
              <a:t>Anjiangwe</a:t>
            </a:r>
            <a:endParaRPr lang="it-IT" sz="3800" b="1" dirty="0">
              <a:solidFill>
                <a:srgbClr val="CC0000"/>
              </a:solidFill>
              <a:latin typeface="+mn-lt"/>
            </a:endParaRPr>
          </a:p>
        </p:txBody>
      </p:sp>
      <p:sp>
        <p:nvSpPr>
          <p:cNvPr id="3" name="Sottotitolo 2"/>
          <p:cNvSpPr>
            <a:spLocks noGrp="1"/>
          </p:cNvSpPr>
          <p:nvPr>
            <p:ph type="subTitle" idx="1"/>
          </p:nvPr>
        </p:nvSpPr>
        <p:spPr>
          <a:xfrm>
            <a:off x="755576" y="3356992"/>
            <a:ext cx="7538607" cy="2736304"/>
          </a:xfrm>
        </p:spPr>
        <p:txBody>
          <a:bodyPr>
            <a:noAutofit/>
          </a:bodyPr>
          <a:lstStyle/>
          <a:p>
            <a:pPr algn="just"/>
            <a:r>
              <a:rPr lang="it-IT" sz="2400" dirty="0" smtClean="0"/>
              <a:t>Intorno </a:t>
            </a:r>
            <a:r>
              <a:rPr lang="it-IT" sz="2400" dirty="0"/>
              <a:t>alle 9,30 del mattino, al termine della Messa, </a:t>
            </a:r>
            <a:r>
              <a:rPr lang="it-IT" sz="2400" dirty="0" smtClean="0"/>
              <a:t>è </a:t>
            </a:r>
            <a:r>
              <a:rPr lang="it-IT" sz="2400" dirty="0"/>
              <a:t>arrivato un camion militare proveniente da </a:t>
            </a:r>
            <a:r>
              <a:rPr lang="it-IT" sz="2400" dirty="0" err="1"/>
              <a:t>Ndop</a:t>
            </a:r>
            <a:r>
              <a:rPr lang="it-IT" sz="2400" dirty="0"/>
              <a:t>. Alcuni soldati sono scesi dal mezzo ed hanno iniziato a sparare.</a:t>
            </a:r>
            <a:br>
              <a:rPr lang="it-IT" sz="2400" dirty="0"/>
            </a:br>
            <a:r>
              <a:rPr lang="it-IT" sz="2400" dirty="0" smtClean="0"/>
              <a:t>Il </a:t>
            </a:r>
            <a:r>
              <a:rPr lang="it-IT" sz="2400" dirty="0"/>
              <a:t>seminarista si è prostrato a terra recitando il </a:t>
            </a:r>
            <a:r>
              <a:rPr lang="it-IT" sz="2400" dirty="0" smtClean="0"/>
              <a:t>rosario. </a:t>
            </a:r>
            <a:r>
              <a:rPr lang="it-IT" sz="2400" dirty="0"/>
              <a:t>Dopo averlo interrogato, i soldati hanno ordinato al seminarista di </a:t>
            </a:r>
            <a:r>
              <a:rPr lang="it-IT" sz="2400" dirty="0" smtClean="0"/>
              <a:t>inginocchiarsi, </a:t>
            </a:r>
            <a:r>
              <a:rPr lang="it-IT" sz="2400" dirty="0"/>
              <a:t>poi gli hanno sparato tre volte al </a:t>
            </a:r>
            <a:r>
              <a:rPr lang="it-IT" sz="2400" dirty="0" smtClean="0"/>
              <a:t>collo ed </a:t>
            </a:r>
            <a:r>
              <a:rPr lang="it-IT" sz="2400" dirty="0"/>
              <a:t>è morto </a:t>
            </a:r>
            <a:r>
              <a:rPr lang="it-IT" sz="2400" dirty="0" smtClean="0"/>
              <a:t>all'istante a soli 19 anni.</a:t>
            </a:r>
            <a:endParaRPr lang="it-IT" sz="2400" dirty="0"/>
          </a:p>
          <a:p>
            <a:pPr algn="just"/>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4 ottobre 2018</a:t>
            </a:r>
            <a:endParaRPr lang="it-IT" sz="2000" dirty="0" smtClean="0">
              <a:solidFill>
                <a:srgbClr val="CC0000"/>
              </a:solidFill>
            </a:endParaRPr>
          </a:p>
          <a:p>
            <a:pPr algn="r"/>
            <a:r>
              <a:rPr lang="it-IT" sz="2000" b="1" dirty="0" smtClean="0">
                <a:solidFill>
                  <a:srgbClr val="CC0000"/>
                </a:solidFill>
              </a:rPr>
              <a:t>CAMERUN</a:t>
            </a:r>
            <a:endParaRPr lang="it-IT" sz="2000" b="1" dirty="0" smtClean="0">
              <a:solidFill>
                <a:srgbClr val="CC0000"/>
              </a:solidFill>
            </a:endParaRPr>
          </a:p>
        </p:txBody>
      </p:sp>
      <p:pic>
        <p:nvPicPr>
          <p:cNvPr id="2050" name="Picture 2" descr="N:\ANIMATORI MARTIRI\2019\Martiri\Gerard Anjiagw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323" y="116632"/>
            <a:ext cx="2047410" cy="272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148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Don </a:t>
            </a:r>
            <a:r>
              <a:rPr lang="it-IT" sz="3800" b="1" dirty="0" err="1" smtClean="0">
                <a:solidFill>
                  <a:srgbClr val="CC0000"/>
                </a:solidFill>
                <a:latin typeface="+mn-lt"/>
              </a:rPr>
              <a:t>Ícmar</a:t>
            </a:r>
            <a:r>
              <a:rPr lang="it-IT" sz="3800" b="1" dirty="0" smtClean="0">
                <a:solidFill>
                  <a:srgbClr val="CC0000"/>
                </a:solidFill>
                <a:latin typeface="+mn-lt"/>
              </a:rPr>
              <a:t> Arturo Orta</a:t>
            </a:r>
            <a:endParaRPr lang="it-IT" sz="3800" b="1" dirty="0">
              <a:solidFill>
                <a:srgbClr val="CC0000"/>
              </a:solidFill>
              <a:latin typeface="+mn-lt"/>
            </a:endParaRPr>
          </a:p>
        </p:txBody>
      </p:sp>
      <p:sp>
        <p:nvSpPr>
          <p:cNvPr id="3" name="Sottotitolo 2"/>
          <p:cNvSpPr>
            <a:spLocks noGrp="1"/>
          </p:cNvSpPr>
          <p:nvPr>
            <p:ph type="subTitle" idx="1"/>
          </p:nvPr>
        </p:nvSpPr>
        <p:spPr>
          <a:xfrm>
            <a:off x="755969" y="3501008"/>
            <a:ext cx="7538607" cy="2376264"/>
          </a:xfrm>
        </p:spPr>
        <p:txBody>
          <a:bodyPr>
            <a:noAutofit/>
          </a:bodyPr>
          <a:lstStyle/>
          <a:p>
            <a:pPr algn="just"/>
            <a:r>
              <a:rPr lang="it-IT" sz="2400" dirty="0"/>
              <a:t>50 anni,</a:t>
            </a:r>
            <a:r>
              <a:rPr lang="it-IT" sz="2400" b="1" dirty="0"/>
              <a:t> </a:t>
            </a:r>
            <a:r>
              <a:rPr lang="it-IT" sz="2400" dirty="0"/>
              <a:t>era scomparso </a:t>
            </a:r>
            <a:r>
              <a:rPr lang="it-IT" sz="2400" dirty="0" smtClean="0"/>
              <a:t>l’11 ottobre dopo </a:t>
            </a:r>
            <a:r>
              <a:rPr lang="it-IT" sz="2400" dirty="0"/>
              <a:t>aver </a:t>
            </a:r>
            <a:r>
              <a:rPr lang="it-IT" sz="2400" dirty="0" smtClean="0"/>
              <a:t>celebrato </a:t>
            </a:r>
            <a:r>
              <a:rPr lang="it-IT" sz="2400" dirty="0"/>
              <a:t>la Messa nel quartiere Colonia </a:t>
            </a:r>
            <a:r>
              <a:rPr lang="it-IT" sz="2400" dirty="0" err="1"/>
              <a:t>Obrera</a:t>
            </a:r>
            <a:r>
              <a:rPr lang="it-IT" sz="2400" dirty="0"/>
              <a:t>. Il corpo senza vita del parroco </a:t>
            </a:r>
            <a:r>
              <a:rPr lang="it-IT" sz="2400" dirty="0" smtClean="0"/>
              <a:t>è </a:t>
            </a:r>
            <a:r>
              <a:rPr lang="it-IT" sz="2400" dirty="0"/>
              <a:t>stato ritrovato </a:t>
            </a:r>
            <a:r>
              <a:rPr lang="it-IT" sz="2400" dirty="0" smtClean="0"/>
              <a:t>con </a:t>
            </a:r>
            <a:r>
              <a:rPr lang="it-IT" sz="2400" dirty="0"/>
              <a:t>mani e piedi legati e con segni di violenza su tutto il corpo. Era molto amato dai suoi fedeli, che lo consideravano come un padre.</a:t>
            </a:r>
          </a:p>
          <a:p>
            <a:pPr algn="just"/>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13 ottobre 2018</a:t>
            </a:r>
            <a:endParaRPr lang="it-IT" sz="2000" dirty="0" smtClean="0">
              <a:solidFill>
                <a:srgbClr val="CC0000"/>
              </a:solidFill>
            </a:endParaRPr>
          </a:p>
          <a:p>
            <a:pPr algn="r"/>
            <a:r>
              <a:rPr lang="it-IT" sz="2000" b="1" dirty="0" smtClean="0">
                <a:solidFill>
                  <a:srgbClr val="CC0000"/>
                </a:solidFill>
              </a:rPr>
              <a:t>MESSICO</a:t>
            </a:r>
            <a:endParaRPr lang="it-IT" sz="2000" b="1" dirty="0" smtClean="0">
              <a:solidFill>
                <a:srgbClr val="CC0000"/>
              </a:solidFill>
            </a:endParaRPr>
          </a:p>
        </p:txBody>
      </p:sp>
      <p:pic>
        <p:nvPicPr>
          <p:cNvPr id="3074" name="Picture 2" descr="N:\ANIMATORI MARTIRI\2019\Martiri\Don Icmar Arturo Orta.jpg"/>
          <p:cNvPicPr>
            <a:picLocks noChangeAspect="1" noChangeArrowheads="1"/>
          </p:cNvPicPr>
          <p:nvPr/>
        </p:nvPicPr>
        <p:blipFill rotWithShape="1">
          <a:blip r:embed="rId2">
            <a:extLst>
              <a:ext uri="{28A0092B-C50C-407E-A947-70E740481C1C}">
                <a14:useLocalDpi xmlns:a14="http://schemas.microsoft.com/office/drawing/2010/main" val="0"/>
              </a:ext>
            </a:extLst>
          </a:blip>
          <a:srcRect l="27777" r="27191"/>
          <a:stretch/>
        </p:blipFill>
        <p:spPr bwMode="auto">
          <a:xfrm>
            <a:off x="395536" y="0"/>
            <a:ext cx="2434500" cy="3034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565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P. Victor Luke </a:t>
            </a:r>
            <a:r>
              <a:rPr lang="it-IT" sz="3800" b="1" dirty="0" err="1" smtClean="0">
                <a:solidFill>
                  <a:srgbClr val="CC0000"/>
                </a:solidFill>
                <a:latin typeface="+mn-lt"/>
              </a:rPr>
              <a:t>Odhiambo</a:t>
            </a:r>
            <a:endParaRPr lang="it-IT" sz="3800" b="1" dirty="0">
              <a:solidFill>
                <a:srgbClr val="CC0000"/>
              </a:solidFill>
              <a:latin typeface="+mn-lt"/>
            </a:endParaRPr>
          </a:p>
        </p:txBody>
      </p:sp>
      <p:sp>
        <p:nvSpPr>
          <p:cNvPr id="3" name="Sottotitolo 2"/>
          <p:cNvSpPr>
            <a:spLocks noGrp="1"/>
          </p:cNvSpPr>
          <p:nvPr>
            <p:ph type="subTitle" idx="1"/>
          </p:nvPr>
        </p:nvSpPr>
        <p:spPr>
          <a:xfrm>
            <a:off x="755576" y="3356992"/>
            <a:ext cx="7538607" cy="2952328"/>
          </a:xfrm>
        </p:spPr>
        <p:txBody>
          <a:bodyPr>
            <a:noAutofit/>
          </a:bodyPr>
          <a:lstStyle/>
          <a:p>
            <a:pPr algn="just"/>
            <a:r>
              <a:rPr lang="it-IT" sz="2400" dirty="0" smtClean="0"/>
              <a:t>Ferito </a:t>
            </a:r>
            <a:r>
              <a:rPr lang="it-IT" sz="2400" dirty="0"/>
              <a:t>a morte </a:t>
            </a:r>
            <a:r>
              <a:rPr lang="it-IT" sz="2400" dirty="0" smtClean="0"/>
              <a:t>da </a:t>
            </a:r>
            <a:r>
              <a:rPr lang="it-IT" sz="2400" dirty="0"/>
              <a:t>un gruppo di uomini </a:t>
            </a:r>
            <a:r>
              <a:rPr lang="it-IT" sz="2400" dirty="0" smtClean="0"/>
              <a:t>armati, P</a:t>
            </a:r>
            <a:r>
              <a:rPr lang="it-IT" sz="2400" dirty="0"/>
              <a:t>. </a:t>
            </a:r>
            <a:r>
              <a:rPr lang="it-IT" sz="2400" dirty="0" err="1"/>
              <a:t>Odhiambo</a:t>
            </a:r>
            <a:r>
              <a:rPr lang="it-IT" sz="2400" dirty="0"/>
              <a:t> è stato il primo keniano a diventare gesuita. </a:t>
            </a:r>
            <a:r>
              <a:rPr lang="it-IT" sz="2400" dirty="0" smtClean="0"/>
              <a:t>In </a:t>
            </a:r>
            <a:r>
              <a:rPr lang="it-IT" sz="2400" dirty="0"/>
              <a:t>Sud Sudan </a:t>
            </a:r>
            <a:r>
              <a:rPr lang="it-IT" sz="2400" dirty="0" smtClean="0"/>
              <a:t>era </a:t>
            </a:r>
            <a:r>
              <a:rPr lang="it-IT" sz="2400" dirty="0"/>
              <a:t>Preside del </a:t>
            </a:r>
            <a:r>
              <a:rPr lang="it-IT" sz="2400" dirty="0" err="1"/>
              <a:t>Mazzolari</a:t>
            </a:r>
            <a:r>
              <a:rPr lang="it-IT" sz="2400" dirty="0"/>
              <a:t> Teachers </a:t>
            </a:r>
            <a:r>
              <a:rPr lang="it-IT" sz="2400" dirty="0" smtClean="0"/>
              <a:t>College; insegnante </a:t>
            </a:r>
            <a:r>
              <a:rPr lang="it-IT" sz="2400" dirty="0"/>
              <a:t>di migliaia di studenti nel Centro </a:t>
            </a:r>
            <a:r>
              <a:rPr lang="it-IT" sz="2400" dirty="0" err="1"/>
              <a:t>Starehe</a:t>
            </a:r>
            <a:r>
              <a:rPr lang="it-IT" sz="2400" dirty="0"/>
              <a:t> Boys di Nairobi, in Kenya, e nella Loyola High School di Dar Es Salaam, in Tanzania, era un uomo coraggioso, intelligente, premuroso, amministratore creativo e soprattutto un credente nel valore dell'educazione. </a:t>
            </a:r>
          </a:p>
          <a:p>
            <a:pPr algn="just"/>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14 novembre 2018</a:t>
            </a:r>
            <a:endParaRPr lang="it-IT" sz="2000" dirty="0" smtClean="0">
              <a:solidFill>
                <a:srgbClr val="CC0000"/>
              </a:solidFill>
            </a:endParaRPr>
          </a:p>
          <a:p>
            <a:pPr algn="r"/>
            <a:r>
              <a:rPr lang="it-IT" sz="2000" b="1" dirty="0" smtClean="0">
                <a:solidFill>
                  <a:srgbClr val="CC0000"/>
                </a:solidFill>
              </a:rPr>
              <a:t>SUD SUDAN</a:t>
            </a:r>
            <a:endParaRPr lang="it-IT" sz="2000" b="1" dirty="0" smtClean="0">
              <a:solidFill>
                <a:srgbClr val="CC0000"/>
              </a:solidFill>
            </a:endParaRPr>
          </a:p>
        </p:txBody>
      </p:sp>
      <p:pic>
        <p:nvPicPr>
          <p:cNvPr id="4098" name="Picture 2" descr="N:\ANIMATORI MARTIRI\2019\Martiri\Padre Victor Luke Odhiambo.jpg"/>
          <p:cNvPicPr>
            <a:picLocks noChangeAspect="1" noChangeArrowheads="1"/>
          </p:cNvPicPr>
          <p:nvPr/>
        </p:nvPicPr>
        <p:blipFill rotWithShape="1">
          <a:blip r:embed="rId2">
            <a:extLst>
              <a:ext uri="{28A0092B-C50C-407E-A947-70E740481C1C}">
                <a14:useLocalDpi xmlns:a14="http://schemas.microsoft.com/office/drawing/2010/main" val="0"/>
              </a:ext>
            </a:extLst>
          </a:blip>
          <a:srcRect l="24114" r="24534" b="15598"/>
          <a:stretch/>
        </p:blipFill>
        <p:spPr bwMode="auto">
          <a:xfrm>
            <a:off x="323528" y="260648"/>
            <a:ext cx="2309346" cy="252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911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Don </a:t>
            </a:r>
            <a:r>
              <a:rPr lang="it-IT" sz="3800" b="1" dirty="0" err="1" smtClean="0">
                <a:solidFill>
                  <a:srgbClr val="CC0000"/>
                </a:solidFill>
                <a:latin typeface="+mn-lt"/>
              </a:rPr>
              <a:t>Blaise</a:t>
            </a:r>
            <a:r>
              <a:rPr lang="it-IT" sz="3800" b="1" dirty="0" smtClean="0">
                <a:solidFill>
                  <a:srgbClr val="CC0000"/>
                </a:solidFill>
                <a:latin typeface="+mn-lt"/>
              </a:rPr>
              <a:t> </a:t>
            </a:r>
            <a:r>
              <a:rPr lang="it-IT" sz="3800" b="1" dirty="0" err="1" smtClean="0">
                <a:solidFill>
                  <a:srgbClr val="CC0000"/>
                </a:solidFill>
                <a:latin typeface="+mn-lt"/>
              </a:rPr>
              <a:t>Mada</a:t>
            </a:r>
            <a:r>
              <a:rPr lang="it-IT" sz="3800" b="1" dirty="0" smtClean="0">
                <a:solidFill>
                  <a:srgbClr val="CC0000"/>
                </a:solidFill>
                <a:latin typeface="+mn-lt"/>
              </a:rPr>
              <a:t> e </a:t>
            </a:r>
            <a:br>
              <a:rPr lang="it-IT" sz="3800" b="1" dirty="0" smtClean="0">
                <a:solidFill>
                  <a:srgbClr val="CC0000"/>
                </a:solidFill>
                <a:latin typeface="+mn-lt"/>
              </a:rPr>
            </a:br>
            <a:r>
              <a:rPr lang="it-IT" sz="3800" b="1" dirty="0" smtClean="0">
                <a:solidFill>
                  <a:srgbClr val="CC0000"/>
                </a:solidFill>
                <a:latin typeface="+mn-lt"/>
              </a:rPr>
              <a:t>don Celestine </a:t>
            </a:r>
            <a:r>
              <a:rPr lang="it-IT" sz="3800" b="1" dirty="0" err="1" smtClean="0">
                <a:solidFill>
                  <a:srgbClr val="CC0000"/>
                </a:solidFill>
                <a:latin typeface="+mn-lt"/>
              </a:rPr>
              <a:t>Ngoumbango</a:t>
            </a:r>
            <a:endParaRPr lang="it-IT" sz="3800" b="1" dirty="0">
              <a:solidFill>
                <a:srgbClr val="CC0000"/>
              </a:solidFill>
              <a:latin typeface="+mn-lt"/>
            </a:endParaRPr>
          </a:p>
        </p:txBody>
      </p:sp>
      <p:sp>
        <p:nvSpPr>
          <p:cNvPr id="3" name="Sottotitolo 2"/>
          <p:cNvSpPr>
            <a:spLocks noGrp="1"/>
          </p:cNvSpPr>
          <p:nvPr>
            <p:ph type="subTitle" idx="1"/>
          </p:nvPr>
        </p:nvSpPr>
        <p:spPr>
          <a:xfrm>
            <a:off x="755576" y="3212976"/>
            <a:ext cx="7538607" cy="3096344"/>
          </a:xfrm>
        </p:spPr>
        <p:txBody>
          <a:bodyPr>
            <a:noAutofit/>
          </a:bodyPr>
          <a:lstStyle/>
          <a:p>
            <a:pPr algn="just"/>
            <a:r>
              <a:rPr lang="it-IT" sz="2400" dirty="0"/>
              <a:t>Il Vicario generale della diocesi di Alindao, </a:t>
            </a:r>
            <a:r>
              <a:rPr lang="it-IT" sz="2400" b="1" dirty="0"/>
              <a:t>don </a:t>
            </a:r>
            <a:r>
              <a:rPr lang="it-IT" sz="2400" b="1" dirty="0" err="1" smtClean="0"/>
              <a:t>Blaise</a:t>
            </a:r>
            <a:r>
              <a:rPr lang="it-IT" sz="2400" b="1" dirty="0" smtClean="0"/>
              <a:t>,</a:t>
            </a:r>
            <a:r>
              <a:rPr lang="it-IT" sz="2400" dirty="0" smtClean="0"/>
              <a:t> </a:t>
            </a:r>
            <a:r>
              <a:rPr lang="it-IT" sz="2400" dirty="0"/>
              <a:t>e </a:t>
            </a:r>
            <a:r>
              <a:rPr lang="it-IT" sz="2400" b="1" dirty="0"/>
              <a:t>don </a:t>
            </a:r>
            <a:r>
              <a:rPr lang="it-IT" sz="2400" b="1" dirty="0" smtClean="0"/>
              <a:t>Celestine,</a:t>
            </a:r>
            <a:r>
              <a:rPr lang="it-IT" sz="2400" dirty="0" smtClean="0"/>
              <a:t> </a:t>
            </a:r>
            <a:r>
              <a:rPr lang="it-IT" sz="2400" dirty="0"/>
              <a:t>parroco di </a:t>
            </a:r>
            <a:r>
              <a:rPr lang="it-IT" sz="2400" dirty="0" err="1"/>
              <a:t>Mingala</a:t>
            </a:r>
            <a:r>
              <a:rPr lang="it-IT" sz="2400" dirty="0"/>
              <a:t>, </a:t>
            </a:r>
            <a:r>
              <a:rPr lang="it-IT" sz="2400" dirty="0" smtClean="0"/>
              <a:t>sono </a:t>
            </a:r>
            <a:r>
              <a:rPr lang="it-IT" sz="2400" dirty="0"/>
              <a:t>stati uccisi durante l’assalto all’Episcopio dove si erano rifugiati insieme ad altre </a:t>
            </a:r>
            <a:r>
              <a:rPr lang="it-IT" sz="2400" dirty="0" smtClean="0"/>
              <a:t>persone. </a:t>
            </a:r>
            <a:r>
              <a:rPr lang="it-IT" sz="2400" dirty="0"/>
              <a:t>I </a:t>
            </a:r>
            <a:r>
              <a:rPr lang="it-IT" sz="2400" dirty="0" smtClean="0"/>
              <a:t>ribelli hanno </a:t>
            </a:r>
            <a:r>
              <a:rPr lang="it-IT" sz="2400" dirty="0"/>
              <a:t>assalito la Cattedrale di </a:t>
            </a:r>
            <a:r>
              <a:rPr lang="it-IT" sz="2400" dirty="0" smtClean="0"/>
              <a:t>Alindao e </a:t>
            </a:r>
            <a:r>
              <a:rPr lang="it-IT" sz="2400" dirty="0"/>
              <a:t>il vicino campo di </a:t>
            </a:r>
            <a:r>
              <a:rPr lang="it-IT" sz="2400" dirty="0" smtClean="0"/>
              <a:t>rifugiati </a:t>
            </a:r>
            <a:r>
              <a:rPr lang="it-IT" sz="2400" dirty="0"/>
              <a:t>dove hanno ucciso almeno 42 persone. La motivazione del massacro sarebbe la vendetta per l’uccisione “di un musulmano” da parte delle milizie anti </a:t>
            </a:r>
            <a:r>
              <a:rPr lang="it-IT" sz="2400" dirty="0" err="1"/>
              <a:t>Balaka</a:t>
            </a:r>
            <a:r>
              <a:rPr lang="it-IT" sz="2400" dirty="0"/>
              <a:t>.</a:t>
            </a:r>
          </a:p>
          <a:p>
            <a:pPr algn="just"/>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15 novembre 2018</a:t>
            </a:r>
            <a:endParaRPr lang="it-IT" sz="2000" dirty="0" smtClean="0">
              <a:solidFill>
                <a:srgbClr val="CC0000"/>
              </a:solidFill>
            </a:endParaRPr>
          </a:p>
          <a:p>
            <a:pPr algn="r"/>
            <a:r>
              <a:rPr lang="it-IT" sz="2000" b="1" dirty="0" smtClean="0">
                <a:solidFill>
                  <a:srgbClr val="CC0000"/>
                </a:solidFill>
              </a:rPr>
              <a:t>REP. CENTRAFRICANA</a:t>
            </a:r>
            <a:endParaRPr lang="it-IT" sz="2000" b="1" dirty="0" smtClean="0">
              <a:solidFill>
                <a:srgbClr val="CC0000"/>
              </a:solidFill>
            </a:endParaRPr>
          </a:p>
        </p:txBody>
      </p:sp>
      <p:pic>
        <p:nvPicPr>
          <p:cNvPr id="5122" name="Picture 2" descr="N:\ANIMATORI MARTIRI\2019\Martiri\Don Blaise Mada e don Celestine Ngoumban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16629"/>
            <a:ext cx="2822566" cy="1879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112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P. </a:t>
            </a:r>
            <a:r>
              <a:rPr lang="it-IT" sz="3800" b="1" dirty="0" err="1" smtClean="0">
                <a:solidFill>
                  <a:srgbClr val="CC0000"/>
                </a:solidFill>
                <a:latin typeface="+mn-lt"/>
              </a:rPr>
              <a:t>Cosmas</a:t>
            </a:r>
            <a:r>
              <a:rPr lang="it-IT" sz="3800" b="1" dirty="0" smtClean="0">
                <a:solidFill>
                  <a:srgbClr val="CC0000"/>
                </a:solidFill>
                <a:latin typeface="+mn-lt"/>
              </a:rPr>
              <a:t> </a:t>
            </a:r>
            <a:br>
              <a:rPr lang="it-IT" sz="3800" b="1" dirty="0" smtClean="0">
                <a:solidFill>
                  <a:srgbClr val="CC0000"/>
                </a:solidFill>
                <a:latin typeface="+mn-lt"/>
              </a:rPr>
            </a:br>
            <a:r>
              <a:rPr lang="it-IT" sz="3800" b="1" dirty="0" err="1" smtClean="0">
                <a:solidFill>
                  <a:srgbClr val="CC0000"/>
                </a:solidFill>
                <a:latin typeface="+mn-lt"/>
              </a:rPr>
              <a:t>Omboto</a:t>
            </a:r>
            <a:r>
              <a:rPr lang="it-IT" sz="3800" b="1" dirty="0" smtClean="0">
                <a:solidFill>
                  <a:srgbClr val="CC0000"/>
                </a:solidFill>
                <a:latin typeface="+mn-lt"/>
              </a:rPr>
              <a:t> </a:t>
            </a:r>
            <a:r>
              <a:rPr lang="it-IT" sz="3800" b="1" dirty="0" err="1" smtClean="0">
                <a:solidFill>
                  <a:srgbClr val="CC0000"/>
                </a:solidFill>
                <a:latin typeface="+mn-lt"/>
              </a:rPr>
              <a:t>Ondari</a:t>
            </a:r>
            <a:endParaRPr lang="it-IT" sz="3800" b="1" dirty="0">
              <a:solidFill>
                <a:srgbClr val="CC0000"/>
              </a:solidFill>
              <a:latin typeface="+mn-lt"/>
            </a:endParaRPr>
          </a:p>
        </p:txBody>
      </p:sp>
      <p:sp>
        <p:nvSpPr>
          <p:cNvPr id="3" name="Sottotitolo 2"/>
          <p:cNvSpPr>
            <a:spLocks noGrp="1"/>
          </p:cNvSpPr>
          <p:nvPr>
            <p:ph type="subTitle" idx="1"/>
          </p:nvPr>
        </p:nvSpPr>
        <p:spPr>
          <a:xfrm>
            <a:off x="755576" y="3356992"/>
            <a:ext cx="7538607" cy="2664296"/>
          </a:xfrm>
        </p:spPr>
        <p:txBody>
          <a:bodyPr>
            <a:noAutofit/>
          </a:bodyPr>
          <a:lstStyle/>
          <a:p>
            <a:pPr algn="just"/>
            <a:r>
              <a:rPr lang="it-IT" sz="2400" dirty="0"/>
              <a:t>M</a:t>
            </a:r>
            <a:r>
              <a:rPr lang="it-IT" sz="2400" dirty="0" smtClean="0"/>
              <a:t>issionario </a:t>
            </a:r>
            <a:r>
              <a:rPr lang="it-IT" sz="2400" dirty="0"/>
              <a:t>di nazionalità keniana appartenente alla Società missionaria di San Giuseppe di </a:t>
            </a:r>
            <a:r>
              <a:rPr lang="it-IT" sz="2400" dirty="0" err="1"/>
              <a:t>Mill</a:t>
            </a:r>
            <a:r>
              <a:rPr lang="it-IT" sz="2400" dirty="0"/>
              <a:t> Hill, è stato </a:t>
            </a:r>
            <a:r>
              <a:rPr lang="it-IT" sz="2400" dirty="0" smtClean="0"/>
              <a:t>colpito </a:t>
            </a:r>
            <a:r>
              <a:rPr lang="it-IT" sz="2400" dirty="0"/>
              <a:t>due volte da una pattuglia di militari mentre si trovava di fronte alla chiesa di St. Martin of Tours, della quale era il vice parroco. Il missionario, colpito al petto e al basso ventre, è morto sul colpo.</a:t>
            </a:r>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21 novembre 2018</a:t>
            </a:r>
            <a:endParaRPr lang="it-IT" sz="2000" dirty="0" smtClean="0">
              <a:solidFill>
                <a:srgbClr val="CC0000"/>
              </a:solidFill>
            </a:endParaRPr>
          </a:p>
          <a:p>
            <a:pPr algn="r"/>
            <a:r>
              <a:rPr lang="it-IT" sz="2000" b="1" dirty="0" smtClean="0">
                <a:solidFill>
                  <a:srgbClr val="CC0000"/>
                </a:solidFill>
              </a:rPr>
              <a:t>CAMERUN</a:t>
            </a:r>
            <a:endParaRPr lang="it-IT" sz="2000" b="1" dirty="0" smtClean="0">
              <a:solidFill>
                <a:srgbClr val="CC0000"/>
              </a:solidFill>
            </a:endParaRPr>
          </a:p>
        </p:txBody>
      </p:sp>
      <p:pic>
        <p:nvPicPr>
          <p:cNvPr id="6146" name="Picture 2" descr="N:\ANIMATORI MARTIRI\2019\Martiri\Padre Cosmas Omboto Ondari.jpg"/>
          <p:cNvPicPr>
            <a:picLocks noChangeAspect="1" noChangeArrowheads="1"/>
          </p:cNvPicPr>
          <p:nvPr/>
        </p:nvPicPr>
        <p:blipFill rotWithShape="1">
          <a:blip r:embed="rId2">
            <a:extLst>
              <a:ext uri="{28A0092B-C50C-407E-A947-70E740481C1C}">
                <a14:useLocalDpi xmlns:a14="http://schemas.microsoft.com/office/drawing/2010/main" val="0"/>
              </a:ext>
            </a:extLst>
          </a:blip>
          <a:srcRect l="17260" r="10331"/>
          <a:stretch/>
        </p:blipFill>
        <p:spPr bwMode="auto">
          <a:xfrm>
            <a:off x="395536" y="202346"/>
            <a:ext cx="3241083" cy="250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72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13246" y="2132856"/>
            <a:ext cx="6977810" cy="803920"/>
          </a:xfrm>
        </p:spPr>
        <p:txBody>
          <a:bodyPr/>
          <a:lstStyle/>
          <a:p>
            <a:pPr algn="r"/>
            <a:r>
              <a:rPr lang="it-IT" sz="3800" b="1" dirty="0" smtClean="0">
                <a:solidFill>
                  <a:srgbClr val="CC0000"/>
                </a:solidFill>
                <a:latin typeface="+mn-lt"/>
              </a:rPr>
              <a:t>Don John </a:t>
            </a:r>
            <a:br>
              <a:rPr lang="it-IT" sz="3800" b="1" dirty="0" smtClean="0">
                <a:solidFill>
                  <a:srgbClr val="CC0000"/>
                </a:solidFill>
                <a:latin typeface="+mn-lt"/>
              </a:rPr>
            </a:br>
            <a:r>
              <a:rPr lang="it-IT" sz="3800" b="1" dirty="0" err="1" smtClean="0">
                <a:solidFill>
                  <a:srgbClr val="CC0000"/>
                </a:solidFill>
                <a:latin typeface="+mn-lt"/>
              </a:rPr>
              <a:t>Njoroge</a:t>
            </a:r>
            <a:r>
              <a:rPr lang="it-IT" sz="3800" b="1" dirty="0" smtClean="0">
                <a:solidFill>
                  <a:srgbClr val="CC0000"/>
                </a:solidFill>
                <a:latin typeface="+mn-lt"/>
              </a:rPr>
              <a:t> </a:t>
            </a:r>
            <a:r>
              <a:rPr lang="it-IT" sz="3800" b="1" dirty="0" err="1" smtClean="0">
                <a:solidFill>
                  <a:srgbClr val="CC0000"/>
                </a:solidFill>
                <a:latin typeface="+mn-lt"/>
              </a:rPr>
              <a:t>Muhia</a:t>
            </a:r>
            <a:endParaRPr lang="it-IT" sz="3800" b="1" dirty="0">
              <a:solidFill>
                <a:srgbClr val="CC0000"/>
              </a:solidFill>
              <a:latin typeface="+mn-lt"/>
            </a:endParaRPr>
          </a:p>
        </p:txBody>
      </p:sp>
      <p:sp>
        <p:nvSpPr>
          <p:cNvPr id="3" name="Sottotitolo 2"/>
          <p:cNvSpPr>
            <a:spLocks noGrp="1"/>
          </p:cNvSpPr>
          <p:nvPr>
            <p:ph type="subTitle" idx="1"/>
          </p:nvPr>
        </p:nvSpPr>
        <p:spPr>
          <a:xfrm>
            <a:off x="755576" y="3212976"/>
            <a:ext cx="7538607" cy="3096344"/>
          </a:xfrm>
        </p:spPr>
        <p:txBody>
          <a:bodyPr>
            <a:noAutofit/>
          </a:bodyPr>
          <a:lstStyle/>
          <a:p>
            <a:pPr algn="just"/>
            <a:r>
              <a:rPr lang="it-IT" sz="2400" dirty="0" smtClean="0"/>
              <a:t>Don John si </a:t>
            </a:r>
            <a:r>
              <a:rPr lang="it-IT" sz="2400" dirty="0"/>
              <a:t>stava recando in una banca di Kikuyu, per versare le offerte dei fedeli, quando è stato avvicinato da quattro malviventi che dopo aver bloccato la macchina su cui viaggiava, gli hanno intimato di consegnare la borsa che aveva nell’auto. Di fronte all’esitazione del sacerdote, uno dei rapinatori ha estratto una pistola, ha esploso dei colpi </a:t>
            </a:r>
            <a:r>
              <a:rPr lang="it-IT" sz="2400" dirty="0" smtClean="0"/>
              <a:t>che </a:t>
            </a:r>
            <a:r>
              <a:rPr lang="it-IT" sz="2400" dirty="0"/>
              <a:t>hanno raggiunto d. </a:t>
            </a:r>
            <a:r>
              <a:rPr lang="it-IT" sz="2400" dirty="0" err="1"/>
              <a:t>Njoroge</a:t>
            </a:r>
            <a:r>
              <a:rPr lang="it-IT" sz="2400" dirty="0"/>
              <a:t> nel petto. </a:t>
            </a:r>
            <a:endParaRPr lang="it-IT" sz="2500" dirty="0">
              <a:latin typeface="Arial" panose="020B0604020202020204" pitchFamily="34" charset="0"/>
              <a:cs typeface="Arial" panose="020B0604020202020204" pitchFamily="34" charset="0"/>
            </a:endParaRPr>
          </a:p>
        </p:txBody>
      </p:sp>
      <p:sp>
        <p:nvSpPr>
          <p:cNvPr id="7" name="CasellaDiTesto 6"/>
          <p:cNvSpPr txBox="1"/>
          <p:nvPr/>
        </p:nvSpPr>
        <p:spPr>
          <a:xfrm>
            <a:off x="3627033" y="548680"/>
            <a:ext cx="4667150" cy="707886"/>
          </a:xfrm>
          <a:prstGeom prst="rect">
            <a:avLst/>
          </a:prstGeom>
          <a:noFill/>
        </p:spPr>
        <p:txBody>
          <a:bodyPr wrap="square" rtlCol="0">
            <a:spAutoFit/>
          </a:bodyPr>
          <a:lstStyle/>
          <a:p>
            <a:pPr algn="r"/>
            <a:r>
              <a:rPr lang="it-IT" sz="2000" dirty="0" smtClean="0">
                <a:solidFill>
                  <a:srgbClr val="CC0000"/>
                </a:solidFill>
              </a:rPr>
              <a:t>10 dicembre 2018</a:t>
            </a:r>
            <a:endParaRPr lang="it-IT" sz="2000" dirty="0" smtClean="0">
              <a:solidFill>
                <a:srgbClr val="CC0000"/>
              </a:solidFill>
            </a:endParaRPr>
          </a:p>
          <a:p>
            <a:pPr algn="r"/>
            <a:r>
              <a:rPr lang="it-IT" sz="2000" b="1" dirty="0" smtClean="0">
                <a:solidFill>
                  <a:srgbClr val="CC0000"/>
                </a:solidFill>
              </a:rPr>
              <a:t>KENYA</a:t>
            </a:r>
            <a:endParaRPr lang="it-IT" sz="2000" b="1" dirty="0" smtClean="0">
              <a:solidFill>
                <a:srgbClr val="CC0000"/>
              </a:solidFill>
            </a:endParaRPr>
          </a:p>
        </p:txBody>
      </p:sp>
      <p:pic>
        <p:nvPicPr>
          <p:cNvPr id="7170" name="Picture 2" descr="N:\ANIMATORI MARTIRI\2019\Martiri\Don John Njoroge Muh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456466"/>
            <a:ext cx="3893654" cy="2180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06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39752" y="2201649"/>
            <a:ext cx="5832648" cy="803920"/>
          </a:xfrm>
        </p:spPr>
        <p:txBody>
          <a:bodyPr/>
          <a:lstStyle/>
          <a:p>
            <a:pPr algn="r"/>
            <a:r>
              <a:rPr lang="it-IT" sz="3800" b="1" dirty="0" smtClean="0">
                <a:solidFill>
                  <a:srgbClr val="CC0000"/>
                </a:solidFill>
                <a:latin typeface="+mn-lt"/>
              </a:rPr>
              <a:t>Don Ivan </a:t>
            </a:r>
            <a:r>
              <a:rPr lang="it-IT" sz="3800" b="1" dirty="0" err="1" smtClean="0">
                <a:solidFill>
                  <a:srgbClr val="CC0000"/>
                </a:solidFill>
                <a:latin typeface="+mn-lt"/>
              </a:rPr>
              <a:t>Jaimes</a:t>
            </a:r>
            <a:r>
              <a:rPr lang="it-IT" sz="3800" b="1" dirty="0" smtClean="0">
                <a:solidFill>
                  <a:srgbClr val="CC0000"/>
                </a:solidFill>
                <a:latin typeface="+mn-lt"/>
              </a:rPr>
              <a:t> e </a:t>
            </a:r>
            <a:br>
              <a:rPr lang="it-IT" sz="3800" b="1" dirty="0" smtClean="0">
                <a:solidFill>
                  <a:srgbClr val="CC0000"/>
                </a:solidFill>
                <a:latin typeface="+mn-lt"/>
              </a:rPr>
            </a:br>
            <a:r>
              <a:rPr lang="it-IT" sz="3800" b="1" dirty="0" smtClean="0">
                <a:solidFill>
                  <a:srgbClr val="CC0000"/>
                </a:solidFill>
                <a:latin typeface="+mn-lt"/>
              </a:rPr>
              <a:t>don Germain </a:t>
            </a:r>
            <a:r>
              <a:rPr lang="it-IT" sz="3800" b="1" dirty="0" err="1" smtClean="0">
                <a:solidFill>
                  <a:srgbClr val="CC0000"/>
                </a:solidFill>
                <a:latin typeface="+mn-lt"/>
              </a:rPr>
              <a:t>Muniz</a:t>
            </a:r>
            <a:r>
              <a:rPr lang="it-IT" sz="3800" b="1" dirty="0" smtClean="0">
                <a:solidFill>
                  <a:srgbClr val="CC0000"/>
                </a:solidFill>
                <a:latin typeface="+mn-lt"/>
              </a:rPr>
              <a:t> Garcia</a:t>
            </a:r>
            <a:endParaRPr lang="it-IT" sz="3800" b="1" dirty="0">
              <a:solidFill>
                <a:srgbClr val="CC0000"/>
              </a:solidFill>
              <a:latin typeface="+mn-lt"/>
            </a:endParaRPr>
          </a:p>
        </p:txBody>
      </p:sp>
      <p:sp>
        <p:nvSpPr>
          <p:cNvPr id="3" name="Sottotitolo 2"/>
          <p:cNvSpPr>
            <a:spLocks noGrp="1"/>
          </p:cNvSpPr>
          <p:nvPr>
            <p:ph type="subTitle" idx="1"/>
          </p:nvPr>
        </p:nvSpPr>
        <p:spPr>
          <a:xfrm>
            <a:off x="683568" y="3356992"/>
            <a:ext cx="7632848" cy="2736304"/>
          </a:xfrm>
        </p:spPr>
        <p:txBody>
          <a:bodyPr>
            <a:noAutofit/>
          </a:bodyPr>
          <a:lstStyle/>
          <a:p>
            <a:pPr algn="just"/>
            <a:r>
              <a:rPr lang="it-IT" sz="2400" dirty="0" smtClean="0"/>
              <a:t>Sono </a:t>
            </a:r>
            <a:r>
              <a:rPr lang="it-IT" sz="2400" dirty="0"/>
              <a:t>stati uccisi in un agguato lungo la strada </a:t>
            </a:r>
            <a:r>
              <a:rPr lang="it-IT" sz="2400" dirty="0" err="1" smtClean="0"/>
              <a:t>Taxco-Iguala</a:t>
            </a:r>
            <a:r>
              <a:rPr lang="it-IT" sz="2400" dirty="0" smtClean="0"/>
              <a:t>, </a:t>
            </a:r>
            <a:r>
              <a:rPr lang="it-IT" sz="2400" dirty="0"/>
              <a:t>di ritorno da </a:t>
            </a:r>
            <a:r>
              <a:rPr lang="it-IT" sz="2400" dirty="0" err="1"/>
              <a:t>Juliantla</a:t>
            </a:r>
            <a:r>
              <a:rPr lang="it-IT" sz="2400" dirty="0"/>
              <a:t>, dove avevano partecipato alla festa della Vergine della Candelora, quando un veicolo ha bloccato loro la strada. Uomini armati hanno aperto il fuoco uccidendo i due sacerdoti che erano davanti e ferendo tre persone che viaggiavano con </a:t>
            </a:r>
            <a:r>
              <a:rPr lang="it-IT" sz="2400" dirty="0" smtClean="0"/>
              <a:t>loro. </a:t>
            </a:r>
            <a:endParaRPr lang="it-IT" sz="2400" dirty="0"/>
          </a:p>
          <a:p>
            <a:r>
              <a:rPr lang="it-IT" sz="2400" dirty="0" smtClean="0"/>
              <a:t> </a:t>
            </a:r>
            <a:endParaRPr lang="it-IT" sz="2200" dirty="0">
              <a:latin typeface="Arial" panose="020B0604020202020204" pitchFamily="34" charset="0"/>
              <a:cs typeface="Arial" panose="020B0604020202020204" pitchFamily="34" charset="0"/>
            </a:endParaRPr>
          </a:p>
        </p:txBody>
      </p:sp>
      <p:sp>
        <p:nvSpPr>
          <p:cNvPr id="7" name="CasellaDiTesto 6"/>
          <p:cNvSpPr txBox="1"/>
          <p:nvPr/>
        </p:nvSpPr>
        <p:spPr>
          <a:xfrm>
            <a:off x="4860032" y="514561"/>
            <a:ext cx="3456384" cy="707886"/>
          </a:xfrm>
          <a:prstGeom prst="rect">
            <a:avLst/>
          </a:prstGeom>
          <a:noFill/>
        </p:spPr>
        <p:txBody>
          <a:bodyPr wrap="square" rtlCol="0">
            <a:spAutoFit/>
          </a:bodyPr>
          <a:lstStyle/>
          <a:p>
            <a:pPr algn="r"/>
            <a:r>
              <a:rPr lang="it-IT" sz="2000" dirty="0" smtClean="0">
                <a:solidFill>
                  <a:srgbClr val="CC0000"/>
                </a:solidFill>
              </a:rPr>
              <a:t>5 febbraio 2018</a:t>
            </a:r>
            <a:endParaRPr lang="it-IT" sz="2000" dirty="0">
              <a:solidFill>
                <a:srgbClr val="CC0000"/>
              </a:solidFill>
            </a:endParaRPr>
          </a:p>
          <a:p>
            <a:pPr algn="r"/>
            <a:r>
              <a:rPr lang="it-IT" sz="2000" b="1" dirty="0" smtClean="0">
                <a:solidFill>
                  <a:srgbClr val="CC0000"/>
                </a:solidFill>
              </a:rPr>
              <a:t>MESSICO</a:t>
            </a:r>
            <a:endParaRPr lang="it-IT" sz="2000" b="1" dirty="0">
              <a:solidFill>
                <a:srgbClr val="CC0000"/>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95785"/>
            <a:ext cx="3384376" cy="2160240"/>
          </a:xfrm>
          <a:prstGeom prst="rect">
            <a:avLst/>
          </a:prstGeom>
        </p:spPr>
      </p:pic>
    </p:spTree>
    <p:extLst>
      <p:ext uri="{BB962C8B-B14F-4D97-AF65-F5344CB8AC3E}">
        <p14:creationId xmlns:p14="http://schemas.microsoft.com/office/powerpoint/2010/main" val="2685796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09291" y="2060848"/>
            <a:ext cx="5256584" cy="803920"/>
          </a:xfrm>
        </p:spPr>
        <p:txBody>
          <a:bodyPr/>
          <a:lstStyle/>
          <a:p>
            <a:pPr algn="r"/>
            <a:r>
              <a:rPr lang="it-IT" sz="3800" b="1" dirty="0" smtClean="0">
                <a:solidFill>
                  <a:srgbClr val="CC0000"/>
                </a:solidFill>
                <a:latin typeface="+mn-lt"/>
              </a:rPr>
              <a:t>Don Alain-</a:t>
            </a:r>
            <a:r>
              <a:rPr lang="it-IT" sz="3800" b="1" dirty="0" err="1" smtClean="0">
                <a:solidFill>
                  <a:srgbClr val="CC0000"/>
                </a:solidFill>
                <a:latin typeface="+mn-lt"/>
              </a:rPr>
              <a:t>Florent</a:t>
            </a:r>
            <a:r>
              <a:rPr lang="it-IT" sz="3800" b="1" dirty="0" smtClean="0">
                <a:solidFill>
                  <a:srgbClr val="CC0000"/>
                </a:solidFill>
                <a:latin typeface="+mn-lt"/>
              </a:rPr>
              <a:t> </a:t>
            </a:r>
            <a:r>
              <a:rPr lang="it-IT" sz="3800" b="1" dirty="0" err="1" smtClean="0">
                <a:solidFill>
                  <a:srgbClr val="CC0000"/>
                </a:solidFill>
                <a:latin typeface="+mn-lt"/>
              </a:rPr>
              <a:t>Gandoulou</a:t>
            </a:r>
            <a:endParaRPr lang="it-IT" sz="3800" b="1" dirty="0">
              <a:solidFill>
                <a:srgbClr val="CC0000"/>
              </a:solidFill>
              <a:latin typeface="+mn-lt"/>
            </a:endParaRPr>
          </a:p>
        </p:txBody>
      </p:sp>
      <p:sp>
        <p:nvSpPr>
          <p:cNvPr id="3" name="Sottotitolo 2"/>
          <p:cNvSpPr>
            <a:spLocks noGrp="1"/>
          </p:cNvSpPr>
          <p:nvPr>
            <p:ph type="subTitle" idx="1"/>
          </p:nvPr>
        </p:nvSpPr>
        <p:spPr>
          <a:xfrm>
            <a:off x="1115616" y="3356992"/>
            <a:ext cx="6858000" cy="2520280"/>
          </a:xfrm>
        </p:spPr>
        <p:txBody>
          <a:bodyPr/>
          <a:lstStyle/>
          <a:p>
            <a:r>
              <a:rPr lang="it-IT" dirty="0" smtClean="0"/>
              <a:t> </a:t>
            </a:r>
            <a:endParaRPr lang="it-IT" dirty="0"/>
          </a:p>
        </p:txBody>
      </p:sp>
      <p:sp>
        <p:nvSpPr>
          <p:cNvPr id="7" name="CasellaDiTesto 6"/>
          <p:cNvSpPr txBox="1"/>
          <p:nvPr/>
        </p:nvSpPr>
        <p:spPr>
          <a:xfrm>
            <a:off x="3485431" y="439805"/>
            <a:ext cx="4814242" cy="707886"/>
          </a:xfrm>
          <a:prstGeom prst="rect">
            <a:avLst/>
          </a:prstGeom>
          <a:noFill/>
        </p:spPr>
        <p:txBody>
          <a:bodyPr wrap="square" rtlCol="0">
            <a:spAutoFit/>
          </a:bodyPr>
          <a:lstStyle/>
          <a:p>
            <a:pPr algn="r"/>
            <a:r>
              <a:rPr lang="it-IT" sz="2000" dirty="0" smtClean="0">
                <a:solidFill>
                  <a:srgbClr val="CC0000"/>
                </a:solidFill>
              </a:rPr>
              <a:t>22 febbraio 2018</a:t>
            </a:r>
          </a:p>
          <a:p>
            <a:pPr algn="r"/>
            <a:r>
              <a:rPr lang="it-IT" sz="2000" b="1" dirty="0" smtClean="0">
                <a:solidFill>
                  <a:srgbClr val="CC0000"/>
                </a:solidFill>
              </a:rPr>
              <a:t>GERMANIA</a:t>
            </a:r>
            <a:endParaRPr lang="it-IT" sz="2000" b="1" dirty="0">
              <a:solidFill>
                <a:srgbClr val="CC0000"/>
              </a:solidFill>
            </a:endParaRPr>
          </a:p>
        </p:txBody>
      </p:sp>
      <p:sp>
        <p:nvSpPr>
          <p:cNvPr id="4" name="CasellaDiTesto 3"/>
          <p:cNvSpPr txBox="1"/>
          <p:nvPr/>
        </p:nvSpPr>
        <p:spPr>
          <a:xfrm>
            <a:off x="683568" y="3356992"/>
            <a:ext cx="7754249" cy="2308324"/>
          </a:xfrm>
          <a:prstGeom prst="rect">
            <a:avLst/>
          </a:prstGeom>
          <a:noFill/>
        </p:spPr>
        <p:txBody>
          <a:bodyPr wrap="square" rtlCol="0">
            <a:spAutoFit/>
          </a:bodyPr>
          <a:lstStyle/>
          <a:p>
            <a:pPr algn="just"/>
            <a:r>
              <a:rPr lang="it-IT" sz="2400" dirty="0" smtClean="0"/>
              <a:t>Sacerdote congolese, </a:t>
            </a:r>
            <a:r>
              <a:rPr lang="it-IT" sz="2400" dirty="0"/>
              <a:t>era il cappellano della comunità cattolica francofona a </a:t>
            </a:r>
            <a:r>
              <a:rPr lang="it-IT" sz="2400" dirty="0" smtClean="0"/>
              <a:t>Berlino. Secondo </a:t>
            </a:r>
            <a:r>
              <a:rPr lang="it-IT" sz="2400" dirty="0"/>
              <a:t>le informazioni diffuse dalle autorità, sembra che ci sia stata una violenta discussione nel suo ufficio, qualcuno ha telefonato alla polizia che è arrivata sul posto trovando però solo il cadavere del sacerdote. </a:t>
            </a:r>
            <a:endParaRPr lang="it-IT" sz="2100" dirty="0">
              <a:latin typeface="Arial" panose="020B0604020202020204" pitchFamily="34" charset="0"/>
              <a:cs typeface="Arial" panose="020B0604020202020204" pitchFamily="34" charset="0"/>
            </a:endParaRPr>
          </a:p>
        </p:txBody>
      </p:sp>
      <p:pic>
        <p:nvPicPr>
          <p:cNvPr id="1026" name="Picture 2" descr="O:\ANIMATORI MARTIRI\2019\Martiri\Don Alain Florent Gandoulou.jpg"/>
          <p:cNvPicPr>
            <a:picLocks noChangeAspect="1" noChangeArrowheads="1"/>
          </p:cNvPicPr>
          <p:nvPr/>
        </p:nvPicPr>
        <p:blipFill rotWithShape="1">
          <a:blip r:embed="rId2">
            <a:extLst>
              <a:ext uri="{28A0092B-C50C-407E-A947-70E740481C1C}">
                <a14:useLocalDpi xmlns:a14="http://schemas.microsoft.com/office/drawing/2010/main" val="0"/>
              </a:ext>
            </a:extLst>
          </a:blip>
          <a:srcRect l="36897" r="28763"/>
          <a:stretch/>
        </p:blipFill>
        <p:spPr bwMode="auto">
          <a:xfrm>
            <a:off x="467544" y="0"/>
            <a:ext cx="2016224" cy="330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091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13492" y="1844824"/>
            <a:ext cx="6048672" cy="792088"/>
          </a:xfrm>
        </p:spPr>
        <p:txBody>
          <a:bodyPr/>
          <a:lstStyle/>
          <a:p>
            <a:pPr algn="r"/>
            <a:r>
              <a:rPr lang="it-IT" sz="3700" dirty="0" smtClean="0">
                <a:solidFill>
                  <a:schemeClr val="accent3">
                    <a:lumMod val="40000"/>
                    <a:lumOff val="60000"/>
                  </a:schemeClr>
                </a:solidFill>
              </a:rPr>
              <a:t>     </a:t>
            </a:r>
            <a:r>
              <a:rPr lang="it-IT" sz="3600" b="1" dirty="0" smtClean="0">
                <a:solidFill>
                  <a:srgbClr val="CC0000"/>
                </a:solidFill>
                <a:latin typeface="+mn-lt"/>
              </a:rPr>
              <a:t>P. Xavier </a:t>
            </a:r>
            <a:r>
              <a:rPr lang="it-IT" sz="3600" b="1" dirty="0" err="1" smtClean="0">
                <a:solidFill>
                  <a:srgbClr val="CC0000"/>
                </a:solidFill>
                <a:latin typeface="+mn-lt"/>
              </a:rPr>
              <a:t>Thelakkat</a:t>
            </a:r>
            <a:endParaRPr lang="it-IT" sz="3600" dirty="0">
              <a:solidFill>
                <a:srgbClr val="CC0000"/>
              </a:solidFill>
              <a:latin typeface="+mn-lt"/>
            </a:endParaRPr>
          </a:p>
        </p:txBody>
      </p:sp>
      <p:sp>
        <p:nvSpPr>
          <p:cNvPr id="3" name="Sottotitolo 2"/>
          <p:cNvSpPr>
            <a:spLocks noGrp="1"/>
          </p:cNvSpPr>
          <p:nvPr>
            <p:ph type="subTitle" idx="1"/>
          </p:nvPr>
        </p:nvSpPr>
        <p:spPr>
          <a:xfrm>
            <a:off x="755576" y="3356992"/>
            <a:ext cx="7632848" cy="3096344"/>
          </a:xfrm>
        </p:spPr>
        <p:txBody>
          <a:bodyPr>
            <a:noAutofit/>
          </a:bodyPr>
          <a:lstStyle/>
          <a:p>
            <a:pPr algn="just"/>
            <a:r>
              <a:rPr lang="it-IT" sz="2200" dirty="0" smtClean="0"/>
              <a:t>È stato </a:t>
            </a:r>
            <a:r>
              <a:rPr lang="it-IT" sz="2200" dirty="0"/>
              <a:t>pugnalato a morte </a:t>
            </a:r>
            <a:r>
              <a:rPr lang="it-IT" sz="2200" dirty="0" smtClean="0"/>
              <a:t>dall'ex </a:t>
            </a:r>
            <a:r>
              <a:rPr lang="it-IT" sz="2200" dirty="0"/>
              <a:t>sagrestano della chiesa parrocchiale di </a:t>
            </a:r>
            <a:r>
              <a:rPr lang="it-IT" sz="2200" dirty="0" err="1"/>
              <a:t>Malayattoor</a:t>
            </a:r>
            <a:r>
              <a:rPr lang="it-IT" sz="2200" dirty="0"/>
              <a:t>, </a:t>
            </a:r>
            <a:r>
              <a:rPr lang="it-IT" sz="2200" dirty="0" smtClean="0"/>
              <a:t>che </a:t>
            </a:r>
            <a:r>
              <a:rPr lang="it-IT" sz="2200" dirty="0"/>
              <a:t>era stato licenziato dal servizio tre mesi fa. P. </a:t>
            </a:r>
            <a:r>
              <a:rPr lang="it-IT" sz="2200" dirty="0" err="1"/>
              <a:t>Thelakkat</a:t>
            </a:r>
            <a:r>
              <a:rPr lang="it-IT" sz="2200" dirty="0"/>
              <a:t> aveva intrapreso un'azione disciplinare contro </a:t>
            </a:r>
            <a:r>
              <a:rPr lang="it-IT" sz="2200" dirty="0" err="1"/>
              <a:t>Johny</a:t>
            </a:r>
            <a:r>
              <a:rPr lang="it-IT" sz="2200" dirty="0"/>
              <a:t> per alcune questioni riguardanti il ​​funzionamento del Centro di pellegrinaggio. </a:t>
            </a:r>
            <a:r>
              <a:rPr lang="it-IT" sz="2200" dirty="0" smtClean="0"/>
              <a:t>P</a:t>
            </a:r>
            <a:r>
              <a:rPr lang="it-IT" sz="2200" dirty="0"/>
              <a:t>. </a:t>
            </a:r>
            <a:r>
              <a:rPr lang="it-IT" sz="2200" dirty="0" err="1"/>
              <a:t>Thelakkat</a:t>
            </a:r>
            <a:r>
              <a:rPr lang="it-IT" sz="2200" dirty="0"/>
              <a:t> era stato ordinato sacerdote il 27 dicembre 1993, era anche un avvocato e un attivista sociale, impegnato contro le mafie locali.</a:t>
            </a:r>
          </a:p>
          <a:p>
            <a:pPr algn="just"/>
            <a:endParaRPr lang="it-IT" sz="2100" dirty="0">
              <a:latin typeface="Arial" panose="020B0604020202020204" pitchFamily="34" charset="0"/>
              <a:cs typeface="Arial" panose="020B0604020202020204" pitchFamily="34" charset="0"/>
            </a:endParaRPr>
          </a:p>
        </p:txBody>
      </p:sp>
      <p:sp>
        <p:nvSpPr>
          <p:cNvPr id="7" name="CasellaDiTesto 6"/>
          <p:cNvSpPr txBox="1"/>
          <p:nvPr/>
        </p:nvSpPr>
        <p:spPr>
          <a:xfrm>
            <a:off x="3491880" y="421906"/>
            <a:ext cx="4896544" cy="707886"/>
          </a:xfrm>
          <a:prstGeom prst="rect">
            <a:avLst/>
          </a:prstGeom>
          <a:noFill/>
        </p:spPr>
        <p:txBody>
          <a:bodyPr wrap="square" rtlCol="0">
            <a:spAutoFit/>
          </a:bodyPr>
          <a:lstStyle/>
          <a:p>
            <a:pPr algn="r"/>
            <a:r>
              <a:rPr lang="it-IT" sz="2000" dirty="0" smtClean="0">
                <a:solidFill>
                  <a:srgbClr val="CC0000"/>
                </a:solidFill>
              </a:rPr>
              <a:t>1 marzo 2018</a:t>
            </a:r>
          </a:p>
          <a:p>
            <a:pPr algn="r"/>
            <a:r>
              <a:rPr lang="it-IT" sz="2000" b="1" dirty="0" smtClean="0">
                <a:solidFill>
                  <a:srgbClr val="CC0000"/>
                </a:solidFill>
              </a:rPr>
              <a:t>INDIA</a:t>
            </a:r>
            <a:endParaRPr lang="it-IT" sz="2000" b="1" dirty="0">
              <a:solidFill>
                <a:srgbClr val="CC0000"/>
              </a:solidFill>
            </a:endParaRPr>
          </a:p>
        </p:txBody>
      </p:sp>
      <p:pic>
        <p:nvPicPr>
          <p:cNvPr id="2050" name="Picture 2" descr="O:\ANIMATORI MARTIRI\2019\Martiri\P. Xavier Thelakkat.jpg"/>
          <p:cNvPicPr>
            <a:picLocks noChangeAspect="1" noChangeArrowheads="1"/>
          </p:cNvPicPr>
          <p:nvPr/>
        </p:nvPicPr>
        <p:blipFill rotWithShape="1">
          <a:blip r:embed="rId2">
            <a:extLst>
              <a:ext uri="{28A0092B-C50C-407E-A947-70E740481C1C}">
                <a14:useLocalDpi xmlns:a14="http://schemas.microsoft.com/office/drawing/2010/main" val="0"/>
              </a:ext>
            </a:extLst>
          </a:blip>
          <a:srcRect l="11958" r="5014"/>
          <a:stretch/>
        </p:blipFill>
        <p:spPr bwMode="auto">
          <a:xfrm>
            <a:off x="333697" y="241585"/>
            <a:ext cx="3514972" cy="246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820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83768" y="2060848"/>
            <a:ext cx="5832648" cy="803920"/>
          </a:xfrm>
        </p:spPr>
        <p:txBody>
          <a:bodyPr/>
          <a:lstStyle/>
          <a:p>
            <a:pPr algn="r"/>
            <a:r>
              <a:rPr lang="it-IT" sz="4000" b="1" dirty="0" smtClean="0">
                <a:solidFill>
                  <a:srgbClr val="CC0000"/>
                </a:solidFill>
                <a:latin typeface="+mn-lt"/>
              </a:rPr>
              <a:t>P. </a:t>
            </a:r>
            <a:r>
              <a:rPr lang="it-IT" sz="4000" b="1" dirty="0" err="1" smtClean="0">
                <a:solidFill>
                  <a:srgbClr val="CC0000"/>
                </a:solidFill>
                <a:latin typeface="+mn-lt"/>
              </a:rPr>
              <a:t>Florent</a:t>
            </a:r>
            <a:r>
              <a:rPr lang="it-IT" sz="4000" b="1" dirty="0" smtClean="0">
                <a:solidFill>
                  <a:srgbClr val="CC0000"/>
                </a:solidFill>
                <a:latin typeface="+mn-lt"/>
              </a:rPr>
              <a:t> </a:t>
            </a:r>
            <a:br>
              <a:rPr lang="it-IT" sz="4000" b="1" dirty="0" smtClean="0">
                <a:solidFill>
                  <a:srgbClr val="CC0000"/>
                </a:solidFill>
                <a:latin typeface="+mn-lt"/>
              </a:rPr>
            </a:br>
            <a:r>
              <a:rPr lang="it-IT" sz="4000" b="1" dirty="0" err="1" smtClean="0">
                <a:solidFill>
                  <a:srgbClr val="CC0000"/>
                </a:solidFill>
                <a:latin typeface="+mn-lt"/>
              </a:rPr>
              <a:t>Mbulanthie</a:t>
            </a:r>
            <a:r>
              <a:rPr lang="it-IT" sz="4000" b="1" dirty="0" smtClean="0">
                <a:solidFill>
                  <a:srgbClr val="CC0000"/>
                </a:solidFill>
                <a:latin typeface="+mn-lt"/>
              </a:rPr>
              <a:t> </a:t>
            </a:r>
            <a:r>
              <a:rPr lang="it-IT" sz="4000" b="1" dirty="0" err="1" smtClean="0">
                <a:solidFill>
                  <a:srgbClr val="CC0000"/>
                </a:solidFill>
                <a:latin typeface="+mn-lt"/>
              </a:rPr>
              <a:t>Tulantshiedi</a:t>
            </a:r>
            <a:endParaRPr lang="it-IT" sz="3800" dirty="0">
              <a:solidFill>
                <a:srgbClr val="CC0000"/>
              </a:solidFill>
              <a:latin typeface="+mn-lt"/>
            </a:endParaRPr>
          </a:p>
        </p:txBody>
      </p:sp>
      <p:sp>
        <p:nvSpPr>
          <p:cNvPr id="3" name="Sottotitolo 2"/>
          <p:cNvSpPr>
            <a:spLocks noGrp="1"/>
          </p:cNvSpPr>
          <p:nvPr>
            <p:ph type="subTitle" idx="1"/>
          </p:nvPr>
        </p:nvSpPr>
        <p:spPr>
          <a:xfrm>
            <a:off x="683568" y="3356992"/>
            <a:ext cx="7632848" cy="2520280"/>
          </a:xfrm>
        </p:spPr>
        <p:txBody>
          <a:bodyPr>
            <a:noAutofit/>
          </a:bodyPr>
          <a:lstStyle/>
          <a:p>
            <a:pPr algn="just"/>
            <a:r>
              <a:rPr lang="it-IT" sz="2400" dirty="0" smtClean="0"/>
              <a:t>Apparteneva alla Congregazione dei </a:t>
            </a:r>
            <a:r>
              <a:rPr lang="it-IT" sz="2400" dirty="0" err="1" smtClean="0"/>
              <a:t>Joséphis</a:t>
            </a:r>
            <a:r>
              <a:rPr lang="it-IT" sz="2400" dirty="0" smtClean="0"/>
              <a:t> e il suo corpo è </a:t>
            </a:r>
            <a:r>
              <a:rPr lang="it-IT" sz="2400" dirty="0"/>
              <a:t>stato ritrovato </a:t>
            </a:r>
            <a:r>
              <a:rPr lang="it-IT" sz="2400" dirty="0" smtClean="0"/>
              <a:t>su </a:t>
            </a:r>
            <a:r>
              <a:rPr lang="it-IT" sz="2400" dirty="0"/>
              <a:t>un’imbarcazione sulle rive del fiume </a:t>
            </a:r>
            <a:r>
              <a:rPr lang="it-IT" sz="2400" dirty="0" smtClean="0"/>
              <a:t>Kasai. Secondo </a:t>
            </a:r>
            <a:r>
              <a:rPr lang="it-IT" sz="2400" dirty="0"/>
              <a:t>il suo </a:t>
            </a:r>
            <a:r>
              <a:rPr lang="it-IT" sz="2400" dirty="0" smtClean="0"/>
              <a:t>superiore il </a:t>
            </a:r>
            <a:r>
              <a:rPr lang="it-IT" sz="2400" dirty="0"/>
              <a:t>volto di p. </a:t>
            </a:r>
            <a:r>
              <a:rPr lang="it-IT" sz="2400" dirty="0" err="1"/>
              <a:t>Florent</a:t>
            </a:r>
            <a:r>
              <a:rPr lang="it-IT" sz="2400" dirty="0"/>
              <a:t> era irriconoscibile, ed è stato riconosciuto dagli abiti, dal rosario e dall’orologio. </a:t>
            </a:r>
            <a:endParaRPr lang="it-IT" sz="2200" dirty="0">
              <a:latin typeface="Arial" panose="020B0604020202020204" pitchFamily="34" charset="0"/>
              <a:cs typeface="Arial" panose="020B0604020202020204" pitchFamily="34" charset="0"/>
            </a:endParaRPr>
          </a:p>
        </p:txBody>
      </p:sp>
      <p:sp>
        <p:nvSpPr>
          <p:cNvPr id="7" name="CasellaDiTesto 6"/>
          <p:cNvSpPr txBox="1"/>
          <p:nvPr/>
        </p:nvSpPr>
        <p:spPr>
          <a:xfrm>
            <a:off x="4860032" y="500913"/>
            <a:ext cx="3456384" cy="707886"/>
          </a:xfrm>
          <a:prstGeom prst="rect">
            <a:avLst/>
          </a:prstGeom>
          <a:noFill/>
        </p:spPr>
        <p:txBody>
          <a:bodyPr wrap="square" rtlCol="0">
            <a:spAutoFit/>
          </a:bodyPr>
          <a:lstStyle/>
          <a:p>
            <a:pPr algn="r"/>
            <a:r>
              <a:rPr lang="it-IT" sz="2000" dirty="0" smtClean="0">
                <a:solidFill>
                  <a:srgbClr val="CC0000"/>
                </a:solidFill>
              </a:rPr>
              <a:t>2 marzo 2018 </a:t>
            </a:r>
          </a:p>
          <a:p>
            <a:pPr algn="r"/>
            <a:r>
              <a:rPr lang="it-IT" sz="2000" b="1" dirty="0" smtClean="0">
                <a:solidFill>
                  <a:srgbClr val="CC0000"/>
                </a:solidFill>
              </a:rPr>
              <a:t>REP. DEM. CONGO</a:t>
            </a:r>
            <a:endParaRPr lang="it-IT" sz="2000" b="1" dirty="0">
              <a:solidFill>
                <a:srgbClr val="CC0000"/>
              </a:solidFill>
            </a:endParaRPr>
          </a:p>
        </p:txBody>
      </p:sp>
      <p:pic>
        <p:nvPicPr>
          <p:cNvPr id="3074" name="Picture 2" descr="O:\ANIMATORI MARTIRI\2019\Martiri\P. Florent Mbulanthie Tulantshie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63" y="188640"/>
            <a:ext cx="266429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821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032398" y="1998392"/>
            <a:ext cx="5256584" cy="803920"/>
          </a:xfrm>
        </p:spPr>
        <p:txBody>
          <a:bodyPr/>
          <a:lstStyle/>
          <a:p>
            <a:pPr algn="r"/>
            <a:r>
              <a:rPr lang="it-IT" sz="4000" b="1" dirty="0" smtClean="0">
                <a:solidFill>
                  <a:srgbClr val="CC0000"/>
                </a:solidFill>
                <a:latin typeface="+mn-lt"/>
              </a:rPr>
              <a:t>Dagoberto </a:t>
            </a:r>
            <a:br>
              <a:rPr lang="it-IT" sz="4000" b="1" dirty="0" smtClean="0">
                <a:solidFill>
                  <a:srgbClr val="CC0000"/>
                </a:solidFill>
                <a:latin typeface="+mn-lt"/>
              </a:rPr>
            </a:br>
            <a:r>
              <a:rPr lang="it-IT" sz="4000" b="1" dirty="0" err="1" smtClean="0">
                <a:solidFill>
                  <a:srgbClr val="CC0000"/>
                </a:solidFill>
                <a:latin typeface="+mn-lt"/>
              </a:rPr>
              <a:t>Noguera</a:t>
            </a:r>
            <a:r>
              <a:rPr lang="it-IT" sz="4000" b="1" dirty="0" smtClean="0">
                <a:solidFill>
                  <a:srgbClr val="CC0000"/>
                </a:solidFill>
                <a:latin typeface="+mn-lt"/>
              </a:rPr>
              <a:t> </a:t>
            </a:r>
            <a:r>
              <a:rPr lang="it-IT" sz="4000" b="1" dirty="0" err="1" smtClean="0">
                <a:solidFill>
                  <a:srgbClr val="CC0000"/>
                </a:solidFill>
                <a:latin typeface="+mn-lt"/>
              </a:rPr>
              <a:t>Avendano</a:t>
            </a:r>
            <a:endParaRPr lang="it-IT" sz="3800" dirty="0">
              <a:solidFill>
                <a:srgbClr val="CC0000"/>
              </a:solidFill>
              <a:latin typeface="+mn-lt"/>
            </a:endParaRPr>
          </a:p>
        </p:txBody>
      </p:sp>
      <p:sp>
        <p:nvSpPr>
          <p:cNvPr id="3" name="Sottotitolo 2"/>
          <p:cNvSpPr>
            <a:spLocks noGrp="1"/>
          </p:cNvSpPr>
          <p:nvPr>
            <p:ph type="subTitle" idx="1"/>
          </p:nvPr>
        </p:nvSpPr>
        <p:spPr>
          <a:xfrm>
            <a:off x="611560" y="3212976"/>
            <a:ext cx="7677422" cy="2880320"/>
          </a:xfrm>
        </p:spPr>
        <p:txBody>
          <a:bodyPr>
            <a:noAutofit/>
          </a:bodyPr>
          <a:lstStyle/>
          <a:p>
            <a:pPr algn="just"/>
            <a:r>
              <a:rPr lang="it-IT" sz="2000" dirty="0"/>
              <a:t>E</a:t>
            </a:r>
            <a:r>
              <a:rPr lang="it-IT" sz="2000" dirty="0" smtClean="0"/>
              <a:t>x </a:t>
            </a:r>
            <a:r>
              <a:rPr lang="it-IT" sz="2000" dirty="0"/>
              <a:t>sacerdote, dal 1990 aveva esercitato il ministero negli Stati Uniti, occupandosi delle comunità ispaniche in diverse parrocchie di Brooklyn. Nel 2014 si era ritirato per motivi di salute ed era rientrato in Colombia, paese dove aveva studiato ed era stato ordinato sacerdote nel 1985. E’ stato ucciso </a:t>
            </a:r>
            <a:r>
              <a:rPr lang="it-IT" sz="2000" dirty="0" smtClean="0"/>
              <a:t>nella </a:t>
            </a:r>
            <a:r>
              <a:rPr lang="it-IT" sz="2000" dirty="0"/>
              <a:t>sua </a:t>
            </a:r>
            <a:r>
              <a:rPr lang="it-IT" sz="2000" dirty="0" smtClean="0"/>
              <a:t>abitazione probabilmente </a:t>
            </a:r>
            <a:r>
              <a:rPr lang="it-IT" sz="2000" dirty="0"/>
              <a:t>durante un tentativo di furto. Il suo corpo presentava colpi e contusioni in diverse parti, è morto per asfissia. </a:t>
            </a:r>
            <a:r>
              <a:rPr lang="it-IT" sz="2000" dirty="0" err="1"/>
              <a:t>Noguera</a:t>
            </a:r>
            <a:r>
              <a:rPr lang="it-IT" sz="2000" dirty="0"/>
              <a:t>, che era malato, si dedicava comunque alle opere di carità e all’assistenza sociale delle persone più vulnerabili, tra cui gli immigrati venezuelani, offrendo loro viveri e aiuto psicologico.   </a:t>
            </a:r>
          </a:p>
          <a:p>
            <a:pPr algn="just"/>
            <a:endParaRPr lang="it-IT" sz="1900" dirty="0">
              <a:latin typeface="Arial" panose="020B0604020202020204" pitchFamily="34" charset="0"/>
              <a:cs typeface="Arial" panose="020B0604020202020204" pitchFamily="34" charset="0"/>
            </a:endParaRPr>
          </a:p>
        </p:txBody>
      </p:sp>
      <p:sp>
        <p:nvSpPr>
          <p:cNvPr id="7" name="CasellaDiTesto 6"/>
          <p:cNvSpPr txBox="1"/>
          <p:nvPr/>
        </p:nvSpPr>
        <p:spPr>
          <a:xfrm>
            <a:off x="4283968" y="577834"/>
            <a:ext cx="4005014" cy="707886"/>
          </a:xfrm>
          <a:prstGeom prst="rect">
            <a:avLst/>
          </a:prstGeom>
          <a:noFill/>
        </p:spPr>
        <p:txBody>
          <a:bodyPr wrap="square" rtlCol="0">
            <a:spAutoFit/>
          </a:bodyPr>
          <a:lstStyle/>
          <a:p>
            <a:pPr algn="r"/>
            <a:r>
              <a:rPr lang="it-IT" sz="2000" dirty="0" smtClean="0">
                <a:solidFill>
                  <a:srgbClr val="CC0000"/>
                </a:solidFill>
              </a:rPr>
              <a:t>10 marzo 2018</a:t>
            </a:r>
          </a:p>
          <a:p>
            <a:pPr algn="r"/>
            <a:r>
              <a:rPr lang="it-IT" sz="2000" b="1" dirty="0" smtClean="0">
                <a:solidFill>
                  <a:srgbClr val="CC0000"/>
                </a:solidFill>
              </a:rPr>
              <a:t>COLOMBIA</a:t>
            </a:r>
            <a:endParaRPr lang="it-IT" sz="2000" b="1" dirty="0">
              <a:solidFill>
                <a:srgbClr val="CC0000"/>
              </a:solidFill>
            </a:endParaRPr>
          </a:p>
        </p:txBody>
      </p:sp>
      <p:sp>
        <p:nvSpPr>
          <p:cNvPr id="4" name="AutoShape 2" descr="Risultati immagini per bandiera madagasca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098" name="Picture 2" descr="O:\ANIMATORI MARTIRI\2019\Martiri\Dagoberto Noguera Avendano.jpg"/>
          <p:cNvPicPr>
            <a:picLocks noChangeAspect="1" noChangeArrowheads="1"/>
          </p:cNvPicPr>
          <p:nvPr/>
        </p:nvPicPr>
        <p:blipFill rotWithShape="1">
          <a:blip r:embed="rId2">
            <a:extLst>
              <a:ext uri="{28A0092B-C50C-407E-A947-70E740481C1C}">
                <a14:useLocalDpi xmlns:a14="http://schemas.microsoft.com/office/drawing/2010/main" val="0"/>
              </a:ext>
            </a:extLst>
          </a:blip>
          <a:srcRect l="16532" r="17067"/>
          <a:stretch/>
        </p:blipFill>
        <p:spPr bwMode="auto">
          <a:xfrm>
            <a:off x="395536" y="217759"/>
            <a:ext cx="2304256" cy="260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977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843808" y="2074776"/>
            <a:ext cx="5256584" cy="803920"/>
          </a:xfrm>
        </p:spPr>
        <p:txBody>
          <a:bodyPr/>
          <a:lstStyle/>
          <a:p>
            <a:pPr algn="r"/>
            <a:r>
              <a:rPr lang="it-IT" sz="4000" b="1" dirty="0" smtClean="0">
                <a:solidFill>
                  <a:srgbClr val="CC0000"/>
                </a:solidFill>
                <a:latin typeface="+mn-lt"/>
              </a:rPr>
              <a:t>Don Joseph </a:t>
            </a:r>
            <a:r>
              <a:rPr lang="it-IT" sz="4000" b="1" dirty="0" err="1" smtClean="0">
                <a:solidFill>
                  <a:srgbClr val="CC0000"/>
                </a:solidFill>
                <a:latin typeface="+mn-lt"/>
              </a:rPr>
              <a:t>Désiré</a:t>
            </a:r>
            <a:r>
              <a:rPr lang="it-IT" sz="4000" b="1" dirty="0" smtClean="0">
                <a:solidFill>
                  <a:srgbClr val="CC0000"/>
                </a:solidFill>
                <a:latin typeface="+mn-lt"/>
              </a:rPr>
              <a:t> </a:t>
            </a:r>
            <a:r>
              <a:rPr lang="it-IT" sz="4000" b="1" dirty="0" err="1" smtClean="0">
                <a:solidFill>
                  <a:srgbClr val="CC0000"/>
                </a:solidFill>
                <a:latin typeface="+mn-lt"/>
              </a:rPr>
              <a:t>Angbabata</a:t>
            </a:r>
            <a:endParaRPr lang="it-IT" sz="3800" dirty="0">
              <a:solidFill>
                <a:srgbClr val="CC0000"/>
              </a:solidFill>
              <a:latin typeface="+mn-lt"/>
            </a:endParaRPr>
          </a:p>
        </p:txBody>
      </p:sp>
      <p:sp>
        <p:nvSpPr>
          <p:cNvPr id="3" name="Sottotitolo 2"/>
          <p:cNvSpPr>
            <a:spLocks noGrp="1"/>
          </p:cNvSpPr>
          <p:nvPr>
            <p:ph type="subTitle" idx="1"/>
          </p:nvPr>
        </p:nvSpPr>
        <p:spPr>
          <a:xfrm>
            <a:off x="827584" y="3429000"/>
            <a:ext cx="7514331" cy="2520280"/>
          </a:xfrm>
        </p:spPr>
        <p:txBody>
          <a:bodyPr>
            <a:noAutofit/>
          </a:bodyPr>
          <a:lstStyle/>
          <a:p>
            <a:pPr algn="just"/>
            <a:r>
              <a:rPr lang="it-IT" sz="2400" dirty="0" smtClean="0"/>
              <a:t>È </a:t>
            </a:r>
            <a:r>
              <a:rPr lang="it-IT" sz="2400" dirty="0"/>
              <a:t>stato ferito </a:t>
            </a:r>
            <a:r>
              <a:rPr lang="it-IT" sz="2400" dirty="0" smtClean="0"/>
              <a:t>durante </a:t>
            </a:r>
            <a:r>
              <a:rPr lang="it-IT" sz="2400" dirty="0"/>
              <a:t>un assalto alla sua parrocchia, perpetrato da un gruppo armato, ed è morto dopo qualche ora per le conseguenza delle ferite. Almeno una trentina di persone sono rimaste uccise in quei giorni nel corso di combattimenti tra i </a:t>
            </a:r>
            <a:r>
              <a:rPr lang="it-IT" sz="2400" dirty="0" err="1"/>
              <a:t>Seleka</a:t>
            </a:r>
            <a:r>
              <a:rPr lang="it-IT" sz="2400" dirty="0"/>
              <a:t> e le milizie anti </a:t>
            </a:r>
            <a:r>
              <a:rPr lang="it-IT" sz="2400" dirty="0" err="1"/>
              <a:t>balaka</a:t>
            </a:r>
            <a:r>
              <a:rPr lang="it-IT" sz="2400" dirty="0"/>
              <a:t> in alcuni villaggi dell’area di Bambari, originate da rappresaglie e contro rappresaglie. </a:t>
            </a:r>
            <a:endParaRPr lang="it-IT" sz="2100" dirty="0" smtClean="0">
              <a:latin typeface="Arial" panose="020B0604020202020204" pitchFamily="34" charset="0"/>
              <a:cs typeface="Arial" panose="020B0604020202020204" pitchFamily="34" charset="0"/>
            </a:endParaRPr>
          </a:p>
        </p:txBody>
      </p:sp>
      <p:sp>
        <p:nvSpPr>
          <p:cNvPr id="7" name="CasellaDiTesto 6"/>
          <p:cNvSpPr txBox="1"/>
          <p:nvPr/>
        </p:nvSpPr>
        <p:spPr>
          <a:xfrm>
            <a:off x="4788024" y="476094"/>
            <a:ext cx="3456384" cy="707886"/>
          </a:xfrm>
          <a:prstGeom prst="rect">
            <a:avLst/>
          </a:prstGeom>
          <a:noFill/>
        </p:spPr>
        <p:txBody>
          <a:bodyPr wrap="square" rtlCol="0">
            <a:spAutoFit/>
          </a:bodyPr>
          <a:lstStyle/>
          <a:p>
            <a:pPr algn="r"/>
            <a:r>
              <a:rPr lang="it-IT" sz="2000" dirty="0" smtClean="0">
                <a:solidFill>
                  <a:srgbClr val="CC0000"/>
                </a:solidFill>
              </a:rPr>
              <a:t>22 marzo 2018</a:t>
            </a:r>
          </a:p>
          <a:p>
            <a:pPr algn="r"/>
            <a:r>
              <a:rPr lang="it-IT" sz="2000" b="1" dirty="0" smtClean="0">
                <a:solidFill>
                  <a:srgbClr val="CC0000"/>
                </a:solidFill>
              </a:rPr>
              <a:t>REP. CENTRAFRICANA</a:t>
            </a:r>
            <a:endParaRPr lang="it-IT" sz="2000" b="1" dirty="0">
              <a:solidFill>
                <a:srgbClr val="CC0000"/>
              </a:solidFill>
            </a:endParaRPr>
          </a:p>
        </p:txBody>
      </p:sp>
      <p:pic>
        <p:nvPicPr>
          <p:cNvPr id="5122" name="Picture 2" descr="O:\ANIMATORI MARTIRI\2019\Martiri\Don Joseph Desire Angbabata.jpg"/>
          <p:cNvPicPr>
            <a:picLocks noChangeAspect="1" noChangeArrowheads="1"/>
          </p:cNvPicPr>
          <p:nvPr/>
        </p:nvPicPr>
        <p:blipFill rotWithShape="1">
          <a:blip r:embed="rId2">
            <a:extLst>
              <a:ext uri="{28A0092B-C50C-407E-A947-70E740481C1C}">
                <a14:useLocalDpi xmlns:a14="http://schemas.microsoft.com/office/drawing/2010/main" val="0"/>
              </a:ext>
            </a:extLst>
          </a:blip>
          <a:srcRect l="13778" r="23422"/>
          <a:stretch/>
        </p:blipFill>
        <p:spPr bwMode="auto">
          <a:xfrm>
            <a:off x="395534" y="155271"/>
            <a:ext cx="2665255" cy="270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7701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ta di giornale">
  <a:themeElements>
    <a:clrScheme name="Personalizzato 1">
      <a:dk1>
        <a:sysClr val="windowText" lastClr="000000"/>
      </a:dk1>
      <a:lt1>
        <a:sysClr val="window" lastClr="FFFFFF"/>
      </a:lt1>
      <a:dk2>
        <a:srgbClr val="303030"/>
      </a:dk2>
      <a:lt2>
        <a:srgbClr val="DEDEE0"/>
      </a:lt2>
      <a:accent1>
        <a:srgbClr val="FFC000"/>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Personalizzato 1">
      <a:majorFont>
        <a:latin typeface="Impact"/>
        <a:ea typeface=""/>
        <a:cs typeface=""/>
      </a:majorFont>
      <a:minorFont>
        <a:latin typeface="Calibri"/>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1980</TotalTime>
  <Words>2603</Words>
  <Application>Microsoft Office PowerPoint</Application>
  <PresentationFormat>Presentazione su schermo (4:3)</PresentationFormat>
  <Paragraphs>157</Paragraphs>
  <Slides>38</Slides>
  <Notes>3</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Carta di giornale</vt:lpstr>
      <vt:lpstr>Operatori pastorali uccisi nell’anno 2018</vt:lpstr>
      <vt:lpstr>Don Tony Mukomba</vt:lpstr>
      <vt:lpstr> Thérese Deshade  Kapangala</vt:lpstr>
      <vt:lpstr>Don Ivan Jaimes e  don Germain Muniz Garcia</vt:lpstr>
      <vt:lpstr>Don Alain-Florent Gandoulou</vt:lpstr>
      <vt:lpstr>     P. Xavier Thelakkat</vt:lpstr>
      <vt:lpstr>P. Florent  Mbulanthie Tulantshiedi</vt:lpstr>
      <vt:lpstr>Dagoberto  Noguera Avendano</vt:lpstr>
      <vt:lpstr>Don Joseph Désiré Angbabata</vt:lpstr>
      <vt:lpstr>Don Walter  Osmin Vásquez</vt:lpstr>
      <vt:lpstr>Don Etienne Nsengiyumva</vt:lpstr>
      <vt:lpstr>Don Rubén  Alcántara Díaz</vt:lpstr>
      <vt:lpstr>Don Juan Miguel  Contreras García</vt:lpstr>
      <vt:lpstr>Don Bernardin Brou Aka Daniel</vt:lpstr>
      <vt:lpstr>Don Joseph Gor e  Don Felix Tyolaha</vt:lpstr>
      <vt:lpstr>Don Moisés  Fabila Reyes</vt:lpstr>
      <vt:lpstr>Don Mark  Yuaga Ventura</vt:lpstr>
      <vt:lpstr>Don Albert  Toungoumale-Baba</vt:lpstr>
      <vt:lpstr>José Maltez</vt:lpstr>
      <vt:lpstr>Don Richmond Nilo</vt:lpstr>
      <vt:lpstr>Sandor Dolmus</vt:lpstr>
      <vt:lpstr>Don Firmin Gbagoua</vt:lpstr>
      <vt:lpstr>Don Iraluis  José Garcia Escobar</vt:lpstr>
      <vt:lpstr>Don Alexandre  Sob Nougi</vt:lpstr>
      <vt:lpstr>Don John Fredy  Garcia Jaramillo</vt:lpstr>
      <vt:lpstr>P. Carlos  Riudavets Montes</vt:lpstr>
      <vt:lpstr>P. Michael Akawu</vt:lpstr>
      <vt:lpstr>P. Stephen Ekakabor</vt:lpstr>
      <vt:lpstr>P. Miguel Gerardo  Flores Hernandez</vt:lpstr>
      <vt:lpstr>P. Jude Egbom</vt:lpstr>
      <vt:lpstr>P. Louis Odudu</vt:lpstr>
      <vt:lpstr>Don Arturo  Rene Pozo Sampaz</vt:lpstr>
      <vt:lpstr>Gérard Anjiangwe</vt:lpstr>
      <vt:lpstr>Don Ícmar Arturo Orta</vt:lpstr>
      <vt:lpstr>P. Victor Luke Odhiambo</vt:lpstr>
      <vt:lpstr>Don Blaise Mada e  don Celestine Ngoumbango</vt:lpstr>
      <vt:lpstr>P. Cosmas  Omboto Ondari</vt:lpstr>
      <vt:lpstr>Don John  Njoroge Muhia</vt:lpstr>
    </vt:vector>
  </TitlesOfParts>
  <Company>Fondazione Missio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 Jean-Paule Kalule Kyalembera</dc:title>
  <dc:creator>giovanni rocca</dc:creator>
  <cp:lastModifiedBy>Ele Borgia</cp:lastModifiedBy>
  <cp:revision>132</cp:revision>
  <dcterms:created xsi:type="dcterms:W3CDTF">2016-02-16T12:56:44Z</dcterms:created>
  <dcterms:modified xsi:type="dcterms:W3CDTF">2019-02-01T08:41:09Z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1324142</vt:lpwstr>
  </property>
  <property fmtid="{D5CDD505-2E9C-101B-9397-08002B2CF9AE}" name="NXPowerLiteSettings" pid="3">
    <vt:lpwstr>C7000400038000</vt:lpwstr>
  </property>
  <property fmtid="{D5CDD505-2E9C-101B-9397-08002B2CF9AE}" name="NXPowerLiteVersion" pid="4">
    <vt:lpwstr>D7.1.2</vt:lpwstr>
  </property>
</Properties>
</file>