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Default Extension="tiff" ContentType="image/tiff"/>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96" r:id="rId1"/>
  </p:sldMasterIdLst>
  <p:handoutMasterIdLst>
    <p:handoutMasterId r:id="rId26"/>
  </p:handoutMasterIdLst>
  <p:sldIdLst>
    <p:sldId id="256" r:id="rId2"/>
    <p:sldId id="276" r:id="rId3"/>
    <p:sldId id="263" r:id="rId4"/>
    <p:sldId id="266" r:id="rId5"/>
    <p:sldId id="264" r:id="rId6"/>
    <p:sldId id="267" r:id="rId7"/>
    <p:sldId id="258" r:id="rId8"/>
    <p:sldId id="257" r:id="rId9"/>
    <p:sldId id="260" r:id="rId10"/>
    <p:sldId id="261" r:id="rId11"/>
    <p:sldId id="270" r:id="rId12"/>
    <p:sldId id="271" r:id="rId13"/>
    <p:sldId id="274" r:id="rId14"/>
    <p:sldId id="272" r:id="rId15"/>
    <p:sldId id="275" r:id="rId16"/>
    <p:sldId id="273" r:id="rId17"/>
    <p:sldId id="268" r:id="rId18"/>
    <p:sldId id="265" r:id="rId19"/>
    <p:sldId id="259" r:id="rId20"/>
    <p:sldId id="269" r:id="rId21"/>
    <p:sldId id="262" r:id="rId22"/>
    <p:sldId id="277" r:id="rId23"/>
    <p:sldId id="278" r:id="rId24"/>
    <p:sldId id="279" r:id="rId25"/>
  </p:sldIdLst>
  <p:sldSz cx="9144000" cy="6858000" type="screen4x3"/>
  <p:notesSz cx="6858000" cy="97107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3831"/>
    <a:srgbClr val="FF7236"/>
    <a:srgbClr val="FF33CC"/>
    <a:srgbClr val="03F709"/>
    <a:srgbClr val="6600FF"/>
    <a:srgbClr val="CC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86" d="100"/>
          <a:sy n="86" d="100"/>
        </p:scale>
        <p:origin x="-888"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85775"/>
          </a:xfrm>
          <a:prstGeom prst="rect">
            <a:avLst/>
          </a:prstGeom>
        </p:spPr>
        <p:txBody>
          <a:bodyPr vert="horz" lIns="91440" tIns="45720" rIns="91440" bIns="45720" rtlCol="0"/>
          <a:lstStyle>
            <a:lvl1pPr algn="r">
              <a:defRPr sz="1200"/>
            </a:lvl1pPr>
          </a:lstStyle>
          <a:p>
            <a:fld id="{5BF89FAE-3F82-4D50-BD60-4B19562F6B13}" type="datetimeFigureOut">
              <a:rPr lang="it-IT" smtClean="0"/>
              <a:pPr/>
              <a:t>12-09-2014</a:t>
            </a:fld>
            <a:endParaRPr lang="it-IT"/>
          </a:p>
        </p:txBody>
      </p:sp>
      <p:sp>
        <p:nvSpPr>
          <p:cNvPr id="4" name="Segnaposto piè di pagina 3"/>
          <p:cNvSpPr>
            <a:spLocks noGrp="1"/>
          </p:cNvSpPr>
          <p:nvPr>
            <p:ph type="ftr" sz="quarter" idx="2"/>
          </p:nvPr>
        </p:nvSpPr>
        <p:spPr>
          <a:xfrm>
            <a:off x="0" y="9223375"/>
            <a:ext cx="2971800" cy="48577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9223375"/>
            <a:ext cx="2971800" cy="485775"/>
          </a:xfrm>
          <a:prstGeom prst="rect">
            <a:avLst/>
          </a:prstGeom>
        </p:spPr>
        <p:txBody>
          <a:bodyPr vert="horz" lIns="91440" tIns="45720" rIns="91440" bIns="45720" rtlCol="0" anchor="b"/>
          <a:lstStyle>
            <a:lvl1pPr algn="r">
              <a:defRPr sz="1200"/>
            </a:lvl1pPr>
          </a:lstStyle>
          <a:p>
            <a:fld id="{EC58E146-EEB3-4615-8AE5-06983993B3E3}"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2853FD-F4E4-419D-8F7C-711C85EA592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D0FFDC0-F21E-4445-A72D-DF658729C2FF}" type="datetimeFigureOut">
              <a:rPr lang="it-IT" smtClean="0"/>
              <a:pPr/>
              <a:t>12-09-2014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202853FD-F4E4-419D-8F7C-711C85EA592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0FFDC0-F21E-4445-A72D-DF658729C2FF}" type="datetimeFigureOut">
              <a:rPr lang="it-IT" smtClean="0"/>
              <a:pPr/>
              <a:t>12-09-2014</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2853FD-F4E4-419D-8F7C-711C85EA592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emf"/><Relationship Id="rId3" Type="http://schemas.openxmlformats.org/officeDocument/2006/relationships/image" Target="../media/image5.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ttangolo 3"/>
          <p:cNvSpPr/>
          <p:nvPr/>
        </p:nvSpPr>
        <p:spPr>
          <a:xfrm>
            <a:off x="0" y="214290"/>
            <a:ext cx="9144000"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7200" b="1" cap="none" spc="50" dirty="0" smtClean="0">
                <a:ln w="11430"/>
                <a:solidFill>
                  <a:srgbClr val="CC3399"/>
                </a:solidFill>
                <a:effectLst>
                  <a:outerShdw blurRad="76200" dist="50800" dir="5400000" algn="tl" rotWithShape="0">
                    <a:srgbClr val="000000">
                      <a:alpha val="65000"/>
                    </a:srgbClr>
                  </a:outerShdw>
                </a:effectLst>
              </a:rPr>
              <a:t>I catechisti</a:t>
            </a:r>
            <a:endParaRPr lang="it-IT" sz="7200" b="1" cap="none" spc="50" dirty="0">
              <a:ln w="11430"/>
              <a:solidFill>
                <a:srgbClr val="CC3399"/>
              </a:solidFill>
              <a:effectLst>
                <a:outerShdw blurRad="76200" dist="50800" dir="5400000" algn="tl" rotWithShape="0">
                  <a:srgbClr val="000000">
                    <a:alpha val="65000"/>
                  </a:srgbClr>
                </a:outerShdw>
              </a:effectLst>
            </a:endParaRPr>
          </a:p>
        </p:txBody>
      </p:sp>
      <p:sp>
        <p:nvSpPr>
          <p:cNvPr id="5" name="Rettangolo 4"/>
          <p:cNvSpPr/>
          <p:nvPr/>
        </p:nvSpPr>
        <p:spPr>
          <a:xfrm>
            <a:off x="4929190" y="3714752"/>
            <a:ext cx="4786346" cy="1938992"/>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4000" b="1" cap="none" spc="50" dirty="0" smtClean="0">
                <a:ln w="11430"/>
                <a:solidFill>
                  <a:srgbClr val="CC3399"/>
                </a:solidFill>
                <a:effectLst>
                  <a:outerShdw blurRad="76200" dist="50800" dir="5400000" algn="tl" rotWithShape="0">
                    <a:srgbClr val="000000">
                      <a:alpha val="65000"/>
                    </a:srgbClr>
                  </a:outerShdw>
                </a:effectLst>
              </a:rPr>
              <a:t> Accompagnatori nella gioia del Vangelo</a:t>
            </a:r>
            <a:endParaRPr lang="it-IT" sz="4000" b="1" cap="none" spc="50" dirty="0">
              <a:ln w="11430"/>
              <a:solidFill>
                <a:srgbClr val="CC3399"/>
              </a:solidFill>
              <a:effectLst>
                <a:outerShdw blurRad="76200" dist="50800" dir="5400000" algn="tl" rotWithShape="0">
                  <a:srgbClr val="000000">
                    <a:alpha val="65000"/>
                  </a:srgbClr>
                </a:outerShdw>
              </a:effectLst>
            </a:endParaRPr>
          </a:p>
        </p:txBody>
      </p:sp>
      <p:pic>
        <p:nvPicPr>
          <p:cNvPr id="7" name="Immagine 6" descr="CAT-1009.TIF"/>
          <p:cNvPicPr>
            <a:picLocks noChangeAspect="1"/>
          </p:cNvPicPr>
          <p:nvPr/>
        </p:nvPicPr>
        <p:blipFill>
          <a:blip r:embed="rId2"/>
          <a:stretch>
            <a:fillRect/>
          </a:stretch>
        </p:blipFill>
        <p:spPr>
          <a:xfrm>
            <a:off x="357157" y="2857496"/>
            <a:ext cx="4397639" cy="35004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285720" y="214290"/>
            <a:ext cx="8858280"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5400" b="1" cap="all"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t>
            </a:r>
            <a:r>
              <a:rPr lang="it-IT" sz="5400" b="1"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 tensioni fondamentali dell’</a:t>
            </a:r>
            <a:r>
              <a:rPr lang="it-IT" sz="5400" b="1"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id</a:t>
            </a:r>
            <a:endParaRPr lang="it-IT" sz="5400" b="1" cap="all"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Ovale 7"/>
          <p:cNvSpPr/>
          <p:nvPr/>
        </p:nvSpPr>
        <p:spPr>
          <a:xfrm>
            <a:off x="285720" y="2786058"/>
            <a:ext cx="3786214" cy="3786214"/>
          </a:xfrm>
          <a:prstGeom prst="ellipse">
            <a:avLst/>
          </a:prstGeom>
          <a:noFill/>
          <a:ln>
            <a:solidFill>
              <a:srgbClr val="03F7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57158" y="3929066"/>
            <a:ext cx="3500462" cy="2062103"/>
          </a:xfrm>
          <a:prstGeom prst="rect">
            <a:avLst/>
          </a:prstGeom>
          <a:noFill/>
        </p:spPr>
        <p:txBody>
          <a:bodyPr wrap="square" rtlCol="0">
            <a:spAutoFit/>
          </a:bodyPr>
          <a:lstStyle/>
          <a:p>
            <a:pPr algn="ctr"/>
            <a:r>
              <a:rPr lang="it-IT" sz="3200" b="1" dirty="0" smtClean="0"/>
              <a:t>Caratteristica del profeta è portare la buona notizia di Gesù</a:t>
            </a:r>
            <a:endParaRPr lang="it-IT" sz="3200" dirty="0"/>
          </a:p>
        </p:txBody>
      </p:sp>
      <p:cxnSp>
        <p:nvCxnSpPr>
          <p:cNvPr id="11" name="Connettore 2 10"/>
          <p:cNvCxnSpPr>
            <a:endCxn id="12" idx="1"/>
          </p:cNvCxnSpPr>
          <p:nvPr/>
        </p:nvCxnSpPr>
        <p:spPr>
          <a:xfrm rot="5400000" flipH="1" flipV="1">
            <a:off x="4093328" y="2417454"/>
            <a:ext cx="1595517" cy="1495428"/>
          </a:xfrm>
          <a:prstGeom prst="straightConnector1">
            <a:avLst/>
          </a:prstGeom>
          <a:ln w="38100">
            <a:solidFill>
              <a:srgbClr val="03F709"/>
            </a:solidFill>
            <a:tailEnd type="arrow"/>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5638800" y="1828800"/>
            <a:ext cx="3214710" cy="1077218"/>
          </a:xfrm>
          <a:prstGeom prst="rect">
            <a:avLst/>
          </a:prstGeom>
          <a:noFill/>
        </p:spPr>
        <p:txBody>
          <a:bodyPr wrap="square" rtlCol="0">
            <a:spAutoFit/>
          </a:bodyPr>
          <a:lstStyle/>
          <a:p>
            <a:pPr algn="ctr"/>
            <a:r>
              <a:rPr lang="it-IT" sz="3200" dirty="0" smtClean="0"/>
              <a:t>Ascolto della Parola</a:t>
            </a:r>
            <a:endParaRPr lang="it-IT" sz="3200" dirty="0"/>
          </a:p>
        </p:txBody>
      </p:sp>
      <p:cxnSp>
        <p:nvCxnSpPr>
          <p:cNvPr id="16" name="Connettore 2 15"/>
          <p:cNvCxnSpPr/>
          <p:nvPr/>
        </p:nvCxnSpPr>
        <p:spPr>
          <a:xfrm flipV="1">
            <a:off x="4286248" y="3276600"/>
            <a:ext cx="1581152" cy="1009656"/>
          </a:xfrm>
          <a:prstGeom prst="straightConnector1">
            <a:avLst/>
          </a:prstGeom>
          <a:ln w="38100">
            <a:solidFill>
              <a:srgbClr val="03F709"/>
            </a:solidFill>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929290" y="2971800"/>
            <a:ext cx="3214710" cy="1077218"/>
          </a:xfrm>
          <a:prstGeom prst="rect">
            <a:avLst/>
          </a:prstGeom>
          <a:noFill/>
        </p:spPr>
        <p:txBody>
          <a:bodyPr wrap="square" rtlCol="0">
            <a:spAutoFit/>
          </a:bodyPr>
          <a:lstStyle/>
          <a:p>
            <a:pPr algn="ctr"/>
            <a:r>
              <a:rPr lang="it-IT" sz="3200" dirty="0" smtClean="0"/>
              <a:t>Annunzio della Parola</a:t>
            </a:r>
            <a:endParaRPr lang="it-IT" sz="3200" dirty="0"/>
          </a:p>
        </p:txBody>
      </p:sp>
      <p:sp>
        <p:nvSpPr>
          <p:cNvPr id="14" name="Rettangolo 13"/>
          <p:cNvSpPr/>
          <p:nvPr/>
        </p:nvSpPr>
        <p:spPr>
          <a:xfrm>
            <a:off x="328372" y="1785926"/>
            <a:ext cx="2757285" cy="707886"/>
          </a:xfrm>
          <a:prstGeom prst="rect">
            <a:avLst/>
          </a:prstGeom>
          <a:noFill/>
        </p:spPr>
        <p:txBody>
          <a:bodyPr wrap="none" lIns="91440" tIns="45720" rIns="91440" bIns="45720">
            <a:spAutoFit/>
          </a:bodyPr>
          <a:lstStyle/>
          <a:p>
            <a:pPr algn="ctr"/>
            <a:r>
              <a:rPr lang="it-IT" sz="4000" b="1" dirty="0" smtClean="0">
                <a:ln w="31550" cmpd="sng">
                  <a:solidFill>
                    <a:srgbClr val="03F709"/>
                  </a:solidFill>
                  <a:prstDash val="solid"/>
                </a:ln>
                <a:noFill/>
                <a:effectLst>
                  <a:outerShdw blurRad="41275" dist="12700" dir="12000000" algn="tl" rotWithShape="0">
                    <a:srgbClr val="000000">
                      <a:alpha val="40000"/>
                    </a:srgbClr>
                  </a:outerShdw>
                </a:effectLst>
              </a:rPr>
              <a:t>4</a:t>
            </a:r>
            <a:r>
              <a:rPr lang="it-IT" sz="4000" b="1" cap="none" spc="0" dirty="0" smtClean="0">
                <a:ln w="31550" cmpd="sng">
                  <a:solidFill>
                    <a:srgbClr val="03F709"/>
                  </a:solidFill>
                  <a:prstDash val="solid"/>
                </a:ln>
                <a:noFill/>
                <a:effectLst>
                  <a:outerShdw blurRad="41275" dist="12700" dir="12000000" algn="tl" rotWithShape="0">
                    <a:srgbClr val="000000">
                      <a:alpha val="40000"/>
                    </a:srgbClr>
                  </a:outerShdw>
                </a:effectLst>
              </a:rPr>
              <a:t>. </a:t>
            </a:r>
            <a:r>
              <a:rPr lang="it-IT" sz="4000" b="1" dirty="0" smtClean="0">
                <a:ln w="31550" cmpd="sng">
                  <a:solidFill>
                    <a:srgbClr val="03F709"/>
                  </a:solidFill>
                  <a:prstDash val="solid"/>
                </a:ln>
                <a:noFill/>
                <a:effectLst>
                  <a:outerShdw blurRad="41275" dist="12700" dir="12000000" algn="tl" rotWithShape="0">
                    <a:srgbClr val="000000">
                      <a:alpha val="40000"/>
                    </a:srgbClr>
                  </a:outerShdw>
                </a:effectLst>
              </a:rPr>
              <a:t>Profezia</a:t>
            </a:r>
            <a:endParaRPr lang="it-IT" sz="4000" b="1" cap="none" spc="0" dirty="0">
              <a:ln w="31550" cmpd="sng">
                <a:solidFill>
                  <a:srgbClr val="03F709"/>
                </a:solidFill>
                <a:prstDash val="solid"/>
              </a:ln>
              <a:noFill/>
              <a:effectLst>
                <a:outerShdw blurRad="41275" dist="12700" dir="12000000" algn="tl" rotWithShape="0">
                  <a:srgbClr val="000000">
                    <a:alpha val="40000"/>
                  </a:srgbClr>
                </a:outerShdw>
              </a:effectLst>
            </a:endParaRPr>
          </a:p>
        </p:txBody>
      </p:sp>
      <p:cxnSp>
        <p:nvCxnSpPr>
          <p:cNvPr id="18" name="Connettore 2 17"/>
          <p:cNvCxnSpPr/>
          <p:nvPr/>
        </p:nvCxnSpPr>
        <p:spPr>
          <a:xfrm>
            <a:off x="4357686" y="4714884"/>
            <a:ext cx="1662114" cy="9516"/>
          </a:xfrm>
          <a:prstGeom prst="straightConnector1">
            <a:avLst/>
          </a:prstGeom>
          <a:ln w="38100">
            <a:solidFill>
              <a:srgbClr val="03F709"/>
            </a:solidFill>
            <a:tailEnd type="arrow"/>
          </a:ln>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5929290" y="4419600"/>
            <a:ext cx="3214710" cy="584775"/>
          </a:xfrm>
          <a:prstGeom prst="rect">
            <a:avLst/>
          </a:prstGeom>
          <a:noFill/>
        </p:spPr>
        <p:txBody>
          <a:bodyPr wrap="square" rtlCol="0">
            <a:spAutoFit/>
          </a:bodyPr>
          <a:lstStyle/>
          <a:p>
            <a:pPr algn="ctr"/>
            <a:r>
              <a:rPr lang="it-IT" sz="3200" dirty="0" smtClean="0"/>
              <a:t>Eco della Parola</a:t>
            </a:r>
            <a:endParaRPr lang="it-IT" sz="3200" dirty="0"/>
          </a:p>
        </p:txBody>
      </p:sp>
      <p:sp>
        <p:nvSpPr>
          <p:cNvPr id="20" name="Parentesi graffa chiusa 19"/>
          <p:cNvSpPr/>
          <p:nvPr/>
        </p:nvSpPr>
        <p:spPr>
          <a:xfrm rot="5400000">
            <a:off x="6553200" y="3124200"/>
            <a:ext cx="381000" cy="4343400"/>
          </a:xfrm>
          <a:prstGeom prst="rightBrace">
            <a:avLst/>
          </a:prstGeom>
          <a:noFill/>
          <a:ln>
            <a:solidFill>
              <a:srgbClr val="03F709"/>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22" name="CasellaDiTesto 21"/>
          <p:cNvSpPr txBox="1"/>
          <p:nvPr/>
        </p:nvSpPr>
        <p:spPr>
          <a:xfrm>
            <a:off x="4419600" y="5715000"/>
            <a:ext cx="4724400" cy="707886"/>
          </a:xfrm>
          <a:prstGeom prst="rect">
            <a:avLst/>
          </a:prstGeom>
          <a:noFill/>
        </p:spPr>
        <p:txBody>
          <a:bodyPr wrap="square" rtlCol="0">
            <a:spAutoFit/>
          </a:bodyPr>
          <a:lstStyle/>
          <a:p>
            <a:pPr algn="ctr"/>
            <a:r>
              <a:rPr lang="it-IT" sz="2000" dirty="0" smtClean="0"/>
              <a:t>Le </a:t>
            </a:r>
            <a:r>
              <a:rPr lang="it-IT" sz="2000" dirty="0" err="1" smtClean="0"/>
              <a:t>5</a:t>
            </a:r>
            <a:r>
              <a:rPr lang="it-IT" sz="2000" dirty="0" smtClean="0"/>
              <a:t> macrocompetenze: essere, sapere, saper fare, saper stare con, saper stare in</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dissolv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dissolv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dissolv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dissolve">
                                      <p:cBhvr>
                                        <p:cTn id="48" dur="5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2000"/>
                                        <p:tgtEl>
                                          <p:spTgt spid="2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2" grpId="0"/>
      <p:bldP spid="19" grpId="0"/>
      <p:bldP spid="14" grpId="0"/>
      <p:bldP spid="21" grpId="0"/>
      <p:bldP spid="20" grpId="0" animBg="1"/>
      <p:bldP spid="22"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1"/>
          <p:cNvSpPr>
            <a:spLocks noGrp="1" noChangeArrowheads="1"/>
          </p:cNvSpPr>
          <p:nvPr>
            <p:ph type="title"/>
          </p:nvPr>
        </p:nvSpPr>
        <p:spPr>
          <a:xfrm>
            <a:off x="339328" y="-446484"/>
            <a:ext cx="8045648" cy="1116211"/>
          </a:xfrm>
        </p:spPr>
        <p:txBody>
          <a:bodyPr tIns="32146">
            <a:normAutofit/>
          </a:bodyPr>
          <a:lstStyle/>
          <a:p>
            <a:pPr algn="ctr" eaLnBrk="1"/>
            <a:r>
              <a:rPr lang="it-IT" sz="4000" dirty="0">
                <a:solidFill>
                  <a:schemeClr val="tx1"/>
                </a:solidFill>
                <a:latin typeface="+mn-lt"/>
                <a:ea typeface="Chalkduster" pitchFamily="-110" charset="0"/>
                <a:cs typeface="Chalkduster" pitchFamily="-110" charset="0"/>
                <a:sym typeface="Chalkduster" pitchFamily="-110" charset="0"/>
              </a:rPr>
              <a:t>Le </a:t>
            </a:r>
            <a:r>
              <a:rPr lang="it-IT" sz="4000" dirty="0" smtClean="0">
                <a:solidFill>
                  <a:schemeClr val="tx1"/>
                </a:solidFill>
                <a:latin typeface="+mn-lt"/>
                <a:ea typeface="Chalkduster" pitchFamily="-110" charset="0"/>
                <a:cs typeface="Chalkduster" pitchFamily="-110" charset="0"/>
                <a:sym typeface="Chalkduster" pitchFamily="-110" charset="0"/>
              </a:rPr>
              <a:t>macrocompetenze (IG 79-86)</a:t>
            </a:r>
            <a:endParaRPr lang="it-IT" sz="4000" dirty="0">
              <a:solidFill>
                <a:schemeClr val="tx1"/>
              </a:solidFill>
              <a:latin typeface="+mn-lt"/>
            </a:endParaRPr>
          </a:p>
        </p:txBody>
      </p:sp>
      <p:grpSp>
        <p:nvGrpSpPr>
          <p:cNvPr id="2" name="Group 30"/>
          <p:cNvGrpSpPr>
            <a:grpSpLocks/>
          </p:cNvGrpSpPr>
          <p:nvPr/>
        </p:nvGrpSpPr>
        <p:grpSpPr bwMode="auto">
          <a:xfrm>
            <a:off x="304800" y="785812"/>
            <a:ext cx="8382000" cy="6072188"/>
            <a:chOff x="2280" y="1035"/>
            <a:chExt cx="3503" cy="2970"/>
          </a:xfrm>
        </p:grpSpPr>
        <p:sp>
          <p:nvSpPr>
            <p:cNvPr id="77829" name="AutoShape 13"/>
            <p:cNvSpPr>
              <a:spLocks noChangeAspect="1" noChangeArrowheads="1" noTextEdit="1"/>
            </p:cNvSpPr>
            <p:nvPr/>
          </p:nvSpPr>
          <p:spPr bwMode="auto">
            <a:xfrm>
              <a:off x="2295" y="1035"/>
              <a:ext cx="3375" cy="2970"/>
            </a:xfrm>
            <a:prstGeom prst="rect">
              <a:avLst/>
            </a:prstGeom>
            <a:noFill/>
            <a:ln w="9525">
              <a:noFill/>
              <a:miter lim="800000"/>
              <a:headEnd/>
              <a:tailEnd/>
            </a:ln>
          </p:spPr>
          <p:txBody>
            <a:bodyPr>
              <a:prstTxWarp prst="textNoShape">
                <a:avLst/>
              </a:prstTxWarp>
            </a:bodyPr>
            <a:lstStyle/>
            <a:p>
              <a:endParaRPr lang="it-IT"/>
            </a:p>
          </p:txBody>
        </p:sp>
        <p:sp>
          <p:nvSpPr>
            <p:cNvPr id="77830" name="Ovale 9"/>
            <p:cNvSpPr>
              <a:spLocks noChangeArrowheads="1"/>
            </p:cNvSpPr>
            <p:nvPr/>
          </p:nvSpPr>
          <p:spPr bwMode="auto">
            <a:xfrm>
              <a:off x="2941" y="1080"/>
              <a:ext cx="2202" cy="2657"/>
            </a:xfrm>
            <a:prstGeom prst="ellipse">
              <a:avLst/>
            </a:prstGeom>
            <a:noFill/>
            <a:ln w="38100">
              <a:solidFill>
                <a:srgbClr val="000000"/>
              </a:solidFill>
              <a:round/>
              <a:headEnd/>
              <a:tailEnd/>
            </a:ln>
          </p:spPr>
          <p:txBody>
            <a:bodyPr lIns="60350" tIns="30175" rIns="60350" bIns="30175" anchor="ctr">
              <a:prstTxWarp prst="textNoShape">
                <a:avLst/>
              </a:prstTxWarp>
            </a:bodyPr>
            <a:lstStyle/>
            <a:p>
              <a:endParaRPr lang="it-IT"/>
            </a:p>
          </p:txBody>
        </p:sp>
        <p:sp>
          <p:nvSpPr>
            <p:cNvPr id="77831" name="CasellaDiTesto 3"/>
            <p:cNvSpPr txBox="1">
              <a:spLocks noChangeArrowheads="1"/>
            </p:cNvSpPr>
            <p:nvPr/>
          </p:nvSpPr>
          <p:spPr bwMode="auto">
            <a:xfrm>
              <a:off x="2570" y="1115"/>
              <a:ext cx="1000" cy="369"/>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r>
                <a:rPr lang="it-IT" altLang="zh-CN" sz="1500" b="1" i="1" u="sng" dirty="0">
                  <a:solidFill>
                    <a:srgbClr val="000000"/>
                  </a:solidFill>
                  <a:latin typeface="Times New Roman" pitchFamily="-110" charset="0"/>
                  <a:ea typeface="SimSun" charset="-122"/>
                </a:rPr>
                <a:t>Essere:</a:t>
              </a:r>
              <a:endParaRPr lang="it-IT" altLang="zh-CN" sz="1500" u="sng" dirty="0">
                <a:ea typeface="SimSun" charset="-122"/>
              </a:endParaRPr>
            </a:p>
            <a:p>
              <a:pPr eaLnBrk="0"/>
              <a:r>
                <a:rPr lang="it-IT" altLang="zh-CN" sz="1500" dirty="0" err="1">
                  <a:solidFill>
                    <a:srgbClr val="000000"/>
                  </a:solidFill>
                  <a:latin typeface="Times New Roman" pitchFamily="-110" charset="0"/>
                  <a:ea typeface="SimSun" charset="-122"/>
                </a:rPr>
                <a:t>1</a:t>
              </a:r>
              <a:r>
                <a:rPr lang="it-IT" altLang="zh-CN" sz="1500" dirty="0">
                  <a:solidFill>
                    <a:srgbClr val="000000"/>
                  </a:solidFill>
                  <a:latin typeface="Times New Roman" pitchFamily="-110" charset="0"/>
                  <a:ea typeface="SimSun" charset="-122"/>
                </a:rPr>
                <a:t>. </a:t>
              </a:r>
              <a:r>
                <a:rPr lang="it-IT" altLang="zh-CN" sz="1500" dirty="0" err="1">
                  <a:solidFill>
                    <a:srgbClr val="000000"/>
                  </a:solidFill>
                  <a:latin typeface="Times New Roman" pitchFamily="-110" charset="0"/>
                  <a:ea typeface="SimSun" charset="-122"/>
                </a:rPr>
                <a:t>Internalizzazione</a:t>
              </a:r>
              <a:endParaRPr lang="it-IT" altLang="zh-CN" sz="1500" dirty="0">
                <a:ea typeface="SimSun" charset="-122"/>
              </a:endParaRPr>
            </a:p>
            <a:p>
              <a:pPr eaLnBrk="0"/>
              <a:r>
                <a:rPr lang="it-IT" altLang="zh-CN" sz="1500" dirty="0" err="1">
                  <a:solidFill>
                    <a:srgbClr val="000000"/>
                  </a:solidFill>
                  <a:latin typeface="Times New Roman" pitchFamily="-110" charset="0"/>
                  <a:ea typeface="SimSun" charset="-122"/>
                </a:rPr>
                <a:t>2</a:t>
              </a:r>
              <a:r>
                <a:rPr lang="it-IT" altLang="zh-CN" sz="1500" dirty="0">
                  <a:solidFill>
                    <a:srgbClr val="000000"/>
                  </a:solidFill>
                  <a:latin typeface="Times New Roman" pitchFamily="-110" charset="0"/>
                  <a:ea typeface="SimSun" charset="-122"/>
                </a:rPr>
                <a:t>. Spiritualità Cristocentrica</a:t>
              </a:r>
              <a:endParaRPr lang="it-IT" altLang="zh-CN" sz="1500" dirty="0">
                <a:ea typeface="SimSun" charset="-122"/>
              </a:endParaRPr>
            </a:p>
          </p:txBody>
        </p:sp>
        <p:sp>
          <p:nvSpPr>
            <p:cNvPr id="77832" name="CasellaDiTesto 4"/>
            <p:cNvSpPr txBox="1">
              <a:spLocks noChangeArrowheads="1"/>
            </p:cNvSpPr>
            <p:nvPr/>
          </p:nvSpPr>
          <p:spPr bwMode="auto">
            <a:xfrm>
              <a:off x="2280" y="2295"/>
              <a:ext cx="1290" cy="594"/>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pPr>
                <a:tabLst>
                  <a:tab pos="107152" algn="l"/>
                </a:tabLst>
              </a:pPr>
              <a:r>
                <a:rPr lang="it-IT" altLang="zh-CN" sz="1500" b="1" i="1" u="sng" dirty="0">
                  <a:solidFill>
                    <a:srgbClr val="000000"/>
                  </a:solidFill>
                  <a:latin typeface="Times New Roman" pitchFamily="-110" charset="0"/>
                  <a:ea typeface="SimSun" charset="-122"/>
                </a:rPr>
                <a:t>Sapere:</a:t>
              </a:r>
              <a:endParaRPr lang="it-IT" altLang="zh-CN" sz="1500" u="sng"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Fedeltà a Dio: destrutturazione e ristrutturazione</a:t>
              </a:r>
              <a:endParaRPr lang="it-IT" altLang="zh-CN" sz="1500"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Fedeltà all’uomo: competenza nella sfera antropologica </a:t>
              </a:r>
              <a:endParaRPr lang="it-IT" altLang="zh-CN" sz="1500" dirty="0">
                <a:ea typeface="SimSun" charset="-122"/>
              </a:endParaRPr>
            </a:p>
          </p:txBody>
        </p:sp>
        <p:sp>
          <p:nvSpPr>
            <p:cNvPr id="77833" name="CasellaDiTesto 5"/>
            <p:cNvSpPr txBox="1">
              <a:spLocks noChangeArrowheads="1"/>
            </p:cNvSpPr>
            <p:nvPr/>
          </p:nvSpPr>
          <p:spPr bwMode="auto">
            <a:xfrm>
              <a:off x="2694" y="3223"/>
              <a:ext cx="1496" cy="707"/>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pPr>
                <a:tabLst>
                  <a:tab pos="160729" algn="l"/>
                </a:tabLst>
              </a:pPr>
              <a:r>
                <a:rPr lang="it-IT" altLang="zh-CN" sz="1500" b="1" i="1" u="sng" dirty="0">
                  <a:solidFill>
                    <a:srgbClr val="000000"/>
                  </a:solidFill>
                  <a:latin typeface="Times New Roman" pitchFamily="-110" charset="0"/>
                  <a:ea typeface="SimSun" charset="-122"/>
                </a:rPr>
                <a:t>Saper fare:</a:t>
              </a:r>
              <a:endParaRPr lang="it-IT" altLang="zh-CN" sz="1500" u="sng" dirty="0">
                <a:ea typeface="SimSun" charset="-122"/>
              </a:endParaRPr>
            </a:p>
            <a:p>
              <a:pPr eaLnBrk="0">
                <a:buFontTx/>
                <a:buChar char="•"/>
                <a:tabLst>
                  <a:tab pos="160729" algn="l"/>
                </a:tabLst>
              </a:pPr>
              <a:r>
                <a:rPr lang="it-IT" altLang="zh-CN" sz="1500" dirty="0">
                  <a:solidFill>
                    <a:srgbClr val="000000"/>
                  </a:solidFill>
                  <a:latin typeface="Times New Roman" pitchFamily="-110" charset="0"/>
                  <a:ea typeface="SimSun" charset="-122"/>
                </a:rPr>
                <a:t>Maturare una mentalità educativa</a:t>
              </a:r>
              <a:endParaRPr lang="it-IT" altLang="zh-CN" sz="1500" dirty="0">
                <a:ea typeface="SimSun" charset="-122"/>
              </a:endParaRPr>
            </a:p>
            <a:p>
              <a:pPr eaLnBrk="0">
                <a:buFontTx/>
                <a:buChar char="•"/>
                <a:tabLst>
                  <a:tab pos="160729" algn="l"/>
                </a:tabLst>
              </a:pPr>
              <a:r>
                <a:rPr lang="it-IT" altLang="zh-CN" sz="1500" dirty="0">
                  <a:solidFill>
                    <a:srgbClr val="000000"/>
                  </a:solidFill>
                  <a:latin typeface="Times New Roman" pitchFamily="-110" charset="0"/>
                  <a:ea typeface="SimSun" charset="-122"/>
                </a:rPr>
                <a:t>Mediare l’appartenenza</a:t>
              </a:r>
              <a:endParaRPr lang="it-IT" altLang="zh-CN" sz="1500" dirty="0">
                <a:ea typeface="SimSun" charset="-122"/>
              </a:endParaRPr>
            </a:p>
            <a:p>
              <a:pPr eaLnBrk="0">
                <a:buFontTx/>
                <a:buChar char="•"/>
                <a:tabLst>
                  <a:tab pos="160729" algn="l"/>
                </a:tabLst>
              </a:pPr>
              <a:r>
                <a:rPr lang="it-IT" altLang="zh-CN" sz="1500" dirty="0">
                  <a:solidFill>
                    <a:srgbClr val="000000"/>
                  </a:solidFill>
                  <a:latin typeface="Times New Roman" pitchFamily="-110" charset="0"/>
                  <a:ea typeface="SimSun" charset="-122"/>
                </a:rPr>
                <a:t>Capacità di animare il gruppo e di progettare</a:t>
              </a:r>
              <a:endParaRPr lang="it-IT" altLang="zh-CN" sz="1500" dirty="0">
                <a:ea typeface="SimSun" charset="-122"/>
              </a:endParaRPr>
            </a:p>
            <a:p>
              <a:pPr eaLnBrk="0">
                <a:buFontTx/>
                <a:buChar char="•"/>
                <a:tabLst>
                  <a:tab pos="160729" algn="l"/>
                </a:tabLst>
              </a:pPr>
              <a:r>
                <a:rPr lang="it-IT" altLang="zh-CN" sz="1500" dirty="0">
                  <a:solidFill>
                    <a:srgbClr val="000000"/>
                  </a:solidFill>
                  <a:latin typeface="Times New Roman" pitchFamily="-110" charset="0"/>
                  <a:ea typeface="SimSun" charset="-122"/>
                </a:rPr>
                <a:t>Capacità di lavorare in equipe</a:t>
              </a:r>
              <a:endParaRPr lang="it-IT" altLang="zh-CN" sz="1500" dirty="0">
                <a:ea typeface="SimSun" charset="-122"/>
              </a:endParaRPr>
            </a:p>
          </p:txBody>
        </p:sp>
        <p:sp>
          <p:nvSpPr>
            <p:cNvPr id="77834" name="CasellaDiTesto 7"/>
            <p:cNvSpPr txBox="1">
              <a:spLocks noChangeArrowheads="1"/>
            </p:cNvSpPr>
            <p:nvPr/>
          </p:nvSpPr>
          <p:spPr bwMode="auto">
            <a:xfrm>
              <a:off x="4477" y="2701"/>
              <a:ext cx="1214" cy="707"/>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pPr>
                <a:tabLst>
                  <a:tab pos="107152" algn="l"/>
                </a:tabLst>
              </a:pPr>
              <a:r>
                <a:rPr lang="it-IT" altLang="zh-CN" sz="1500" b="1" i="1" u="sng" dirty="0">
                  <a:solidFill>
                    <a:srgbClr val="000000"/>
                  </a:solidFill>
                  <a:latin typeface="Times New Roman" pitchFamily="-110" charset="0"/>
                  <a:ea typeface="SimSun" charset="-122"/>
                </a:rPr>
                <a:t>Saper stare con:</a:t>
              </a:r>
              <a:endParaRPr lang="it-IT" altLang="zh-CN" sz="1500" u="sng"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Maturare capacità relazionali (autorevolezza </a:t>
              </a:r>
              <a:r>
                <a:rPr lang="it-IT" altLang="zh-CN" sz="1500" dirty="0" err="1">
                  <a:solidFill>
                    <a:srgbClr val="000000"/>
                  </a:solidFill>
                  <a:latin typeface="Times New Roman" pitchFamily="-110" charset="0"/>
                  <a:ea typeface="SimSun" charset="-122"/>
                </a:rPr>
                <a:t>–</a:t>
              </a:r>
              <a:r>
                <a:rPr lang="it-IT" altLang="zh-CN" sz="1500" dirty="0">
                  <a:solidFill>
                    <a:srgbClr val="000000"/>
                  </a:solidFill>
                  <a:latin typeface="Times New Roman" pitchFamily="-110" charset="0"/>
                  <a:ea typeface="SimSun" charset="-122"/>
                </a:rPr>
                <a:t> fiducia)</a:t>
              </a:r>
              <a:endParaRPr lang="it-IT" altLang="zh-CN" sz="1500"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Maturare capacità comunicative (ascolto </a:t>
              </a:r>
              <a:r>
                <a:rPr lang="it-IT" altLang="zh-CN" sz="1500" dirty="0" err="1">
                  <a:solidFill>
                    <a:srgbClr val="000000"/>
                  </a:solidFill>
                  <a:latin typeface="Times New Roman" pitchFamily="-110" charset="0"/>
                  <a:ea typeface="SimSun" charset="-122"/>
                </a:rPr>
                <a:t>–</a:t>
              </a:r>
              <a:r>
                <a:rPr lang="it-IT" altLang="zh-CN" sz="1500" dirty="0">
                  <a:solidFill>
                    <a:srgbClr val="000000"/>
                  </a:solidFill>
                  <a:latin typeface="Times New Roman" pitchFamily="-110" charset="0"/>
                  <a:ea typeface="SimSun" charset="-122"/>
                </a:rPr>
                <a:t> empatia)</a:t>
              </a:r>
              <a:endParaRPr lang="it-IT" altLang="zh-CN" sz="1500"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Capacità di </a:t>
              </a:r>
              <a:r>
                <a:rPr lang="it-IT" altLang="zh-CN" sz="1500" dirty="0" err="1">
                  <a:solidFill>
                    <a:srgbClr val="000000"/>
                  </a:solidFill>
                  <a:latin typeface="Times New Roman" pitchFamily="-110" charset="0"/>
                  <a:ea typeface="SimSun" charset="-122"/>
                </a:rPr>
                <a:t>autorivelazione</a:t>
              </a:r>
              <a:endParaRPr lang="it-IT" altLang="zh-CN" sz="1500" dirty="0">
                <a:ea typeface="SimSun" charset="-122"/>
              </a:endParaRPr>
            </a:p>
          </p:txBody>
        </p:sp>
        <p:sp>
          <p:nvSpPr>
            <p:cNvPr id="77835" name="CasellaDiTesto 8"/>
            <p:cNvSpPr txBox="1">
              <a:spLocks noChangeArrowheads="1"/>
            </p:cNvSpPr>
            <p:nvPr/>
          </p:nvSpPr>
          <p:spPr bwMode="auto">
            <a:xfrm>
              <a:off x="3649" y="1992"/>
              <a:ext cx="1017" cy="481"/>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r>
                <a:rPr lang="it-IT" altLang="zh-CN" sz="1200" b="1" i="1" dirty="0" smtClean="0">
                  <a:solidFill>
                    <a:srgbClr val="000000"/>
                  </a:solidFill>
                  <a:latin typeface="Times New Roman" pitchFamily="-110" charset="0"/>
                  <a:ea typeface="SimSun" charset="-122"/>
                </a:rPr>
                <a:t>Un processo di formazione e trasformazione continua</a:t>
              </a:r>
            </a:p>
            <a:p>
              <a:r>
                <a:rPr lang="it-IT" altLang="zh-CN" sz="1200" i="1" dirty="0" err="1" smtClean="0">
                  <a:solidFill>
                    <a:srgbClr val="000000"/>
                  </a:solidFill>
                  <a:latin typeface="Times New Roman" pitchFamily="-110" charset="0"/>
                  <a:ea typeface="SimSun" charset="-122"/>
                </a:rPr>
                <a:t>1</a:t>
              </a:r>
              <a:r>
                <a:rPr lang="it-IT" altLang="zh-CN" sz="1200" i="1" dirty="0" smtClean="0">
                  <a:solidFill>
                    <a:srgbClr val="000000"/>
                  </a:solidFill>
                  <a:latin typeface="Times New Roman" pitchFamily="-110" charset="0"/>
                  <a:ea typeface="SimSun" charset="-122"/>
                </a:rPr>
                <a:t>. Identità cristiane adulte</a:t>
              </a:r>
            </a:p>
            <a:p>
              <a:r>
                <a:rPr lang="it-IT" altLang="zh-CN" sz="1200" i="1" dirty="0" err="1" smtClean="0">
                  <a:solidFill>
                    <a:srgbClr val="000000"/>
                  </a:solidFill>
                  <a:latin typeface="Times New Roman" pitchFamily="-110" charset="0"/>
                  <a:ea typeface="SimSun" charset="-122"/>
                </a:rPr>
                <a:t>2</a:t>
              </a:r>
              <a:r>
                <a:rPr lang="it-IT" altLang="zh-CN" sz="1200" i="1" dirty="0" smtClean="0">
                  <a:solidFill>
                    <a:srgbClr val="000000"/>
                  </a:solidFill>
                  <a:latin typeface="Times New Roman" pitchFamily="-110" charset="0"/>
                  <a:ea typeface="SimSun" charset="-122"/>
                </a:rPr>
                <a:t>. Competenza specifica nella comunicazione della fede</a:t>
              </a:r>
              <a:endParaRPr lang="it-IT" altLang="zh-CN" sz="1200" dirty="0">
                <a:ea typeface="SimSun" charset="-122"/>
              </a:endParaRPr>
            </a:p>
          </p:txBody>
        </p:sp>
        <p:cxnSp>
          <p:nvCxnSpPr>
            <p:cNvPr id="77836" name="Connettore 2 38"/>
            <p:cNvCxnSpPr>
              <a:cxnSpLocks noChangeShapeType="1"/>
            </p:cNvCxnSpPr>
            <p:nvPr/>
          </p:nvCxnSpPr>
          <p:spPr bwMode="auto">
            <a:xfrm rot="16200000" flipH="1">
              <a:off x="3503" y="1543"/>
              <a:ext cx="420" cy="286"/>
            </a:xfrm>
            <a:prstGeom prst="straightConnector1">
              <a:avLst/>
            </a:prstGeom>
            <a:noFill/>
            <a:ln w="38100">
              <a:solidFill>
                <a:srgbClr val="000000"/>
              </a:solidFill>
              <a:round/>
              <a:headEnd type="arrow" w="med" len="med"/>
              <a:tailEnd type="arrow" w="med" len="med"/>
            </a:ln>
          </p:spPr>
        </p:cxnSp>
        <p:cxnSp>
          <p:nvCxnSpPr>
            <p:cNvPr id="77837" name="Connettore 2 39"/>
            <p:cNvCxnSpPr>
              <a:cxnSpLocks noChangeShapeType="1"/>
            </p:cNvCxnSpPr>
            <p:nvPr/>
          </p:nvCxnSpPr>
          <p:spPr bwMode="auto">
            <a:xfrm flipV="1">
              <a:off x="3586" y="2551"/>
              <a:ext cx="241" cy="180"/>
            </a:xfrm>
            <a:prstGeom prst="straightConnector1">
              <a:avLst/>
            </a:prstGeom>
            <a:noFill/>
            <a:ln w="38100">
              <a:solidFill>
                <a:srgbClr val="000000"/>
              </a:solidFill>
              <a:round/>
              <a:headEnd type="arrow" w="med" len="med"/>
              <a:tailEnd type="arrow" w="med" len="med"/>
            </a:ln>
          </p:spPr>
        </p:cxnSp>
        <p:cxnSp>
          <p:nvCxnSpPr>
            <p:cNvPr id="77838" name="Connettore 2 40"/>
            <p:cNvCxnSpPr>
              <a:cxnSpLocks noChangeShapeType="1"/>
            </p:cNvCxnSpPr>
            <p:nvPr/>
          </p:nvCxnSpPr>
          <p:spPr bwMode="auto">
            <a:xfrm rot="5400000">
              <a:off x="4230" y="1550"/>
              <a:ext cx="315" cy="248"/>
            </a:xfrm>
            <a:prstGeom prst="straightConnector1">
              <a:avLst/>
            </a:prstGeom>
            <a:noFill/>
            <a:ln w="38100">
              <a:solidFill>
                <a:srgbClr val="000000"/>
              </a:solidFill>
              <a:round/>
              <a:headEnd type="arrow" w="med" len="med"/>
              <a:tailEnd type="arrow" w="med" len="med"/>
            </a:ln>
          </p:spPr>
        </p:cxnSp>
        <p:cxnSp>
          <p:nvCxnSpPr>
            <p:cNvPr id="77839" name="Connettore 2 41"/>
            <p:cNvCxnSpPr>
              <a:cxnSpLocks noChangeShapeType="1"/>
            </p:cNvCxnSpPr>
            <p:nvPr/>
          </p:nvCxnSpPr>
          <p:spPr bwMode="auto">
            <a:xfrm rot="5400000">
              <a:off x="3632" y="2754"/>
              <a:ext cx="671" cy="191"/>
            </a:xfrm>
            <a:prstGeom prst="straightConnector1">
              <a:avLst/>
            </a:prstGeom>
            <a:noFill/>
            <a:ln w="38100">
              <a:solidFill>
                <a:srgbClr val="000000"/>
              </a:solidFill>
              <a:round/>
              <a:headEnd type="arrow" w="med" len="med"/>
              <a:tailEnd type="arrow" w="med" len="med"/>
            </a:ln>
          </p:spPr>
        </p:cxnSp>
        <p:cxnSp>
          <p:nvCxnSpPr>
            <p:cNvPr id="77840" name="Connettore 2 42"/>
            <p:cNvCxnSpPr>
              <a:cxnSpLocks noChangeShapeType="1"/>
              <a:endCxn id="77834" idx="0"/>
            </p:cNvCxnSpPr>
            <p:nvPr/>
          </p:nvCxnSpPr>
          <p:spPr bwMode="auto">
            <a:xfrm rot="16200000" flipH="1">
              <a:off x="4589" y="2206"/>
              <a:ext cx="586" cy="404"/>
            </a:xfrm>
            <a:prstGeom prst="straightConnector1">
              <a:avLst/>
            </a:prstGeom>
            <a:noFill/>
            <a:ln w="38100">
              <a:solidFill>
                <a:srgbClr val="000000"/>
              </a:solidFill>
              <a:round/>
              <a:headEnd type="arrow" w="med" len="med"/>
              <a:tailEnd type="arrow" w="med" len="med"/>
            </a:ln>
          </p:spPr>
        </p:cxnSp>
        <p:sp>
          <p:nvSpPr>
            <p:cNvPr id="77841" name="CasellaDiTesto 6"/>
            <p:cNvSpPr txBox="1">
              <a:spLocks noChangeArrowheads="1"/>
            </p:cNvSpPr>
            <p:nvPr/>
          </p:nvSpPr>
          <p:spPr bwMode="auto">
            <a:xfrm>
              <a:off x="4535" y="1115"/>
              <a:ext cx="1248" cy="481"/>
            </a:xfrm>
            <a:prstGeom prst="rect">
              <a:avLst/>
            </a:prstGeom>
            <a:solidFill>
              <a:srgbClr val="FFFFFF"/>
            </a:solidFill>
            <a:ln w="25400">
              <a:solidFill>
                <a:srgbClr val="000000"/>
              </a:solidFill>
              <a:miter lim="800000"/>
              <a:headEnd/>
              <a:tailEnd/>
            </a:ln>
          </p:spPr>
          <p:txBody>
            <a:bodyPr wrap="square" lIns="60350" tIns="30175" rIns="60350" bIns="30175">
              <a:prstTxWarp prst="textNoShape">
                <a:avLst/>
              </a:prstTxWarp>
              <a:spAutoFit/>
            </a:bodyPr>
            <a:lstStyle/>
            <a:p>
              <a:pPr>
                <a:tabLst>
                  <a:tab pos="107152" algn="l"/>
                </a:tabLst>
              </a:pPr>
              <a:r>
                <a:rPr lang="it-IT" altLang="zh-CN" sz="1500" b="1" i="1" u="sng" dirty="0">
                  <a:solidFill>
                    <a:srgbClr val="000000"/>
                  </a:solidFill>
                  <a:latin typeface="Times New Roman" pitchFamily="-110" charset="0"/>
                  <a:ea typeface="SimSun" charset="-122"/>
                </a:rPr>
                <a:t>Saper stare in:</a:t>
              </a:r>
              <a:endParaRPr lang="it-IT" altLang="zh-CN" sz="1500" u="sng"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Maturare un abitare ermeneutico</a:t>
              </a:r>
              <a:endParaRPr lang="it-IT" altLang="zh-CN" sz="1500" dirty="0">
                <a:ea typeface="SimSun" charset="-122"/>
              </a:endParaRPr>
            </a:p>
            <a:p>
              <a:pPr eaLnBrk="0">
                <a:buFontTx/>
                <a:buChar char="•"/>
                <a:tabLst>
                  <a:tab pos="107152" algn="l"/>
                </a:tabLst>
              </a:pPr>
              <a:r>
                <a:rPr lang="it-IT" altLang="zh-CN" sz="1500" dirty="0">
                  <a:solidFill>
                    <a:srgbClr val="000000"/>
                  </a:solidFill>
                  <a:latin typeface="Times New Roman" pitchFamily="-110" charset="0"/>
                  <a:ea typeface="SimSun" charset="-122"/>
                </a:rPr>
                <a:t>Maturare un’appartenenza alla comunità ecclesiale</a:t>
              </a:r>
              <a:endParaRPr lang="it-IT" altLang="zh-CN" sz="1500" dirty="0">
                <a:ea typeface="SimSun" charset="-122"/>
              </a:endParaRPr>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Rectangle 1"/>
          <p:cNvSpPr>
            <a:spLocks noGrp="1" noChangeArrowheads="1"/>
          </p:cNvSpPr>
          <p:nvPr>
            <p:ph type="title"/>
          </p:nvPr>
        </p:nvSpPr>
        <p:spPr>
          <a:xfrm>
            <a:off x="381000" y="-228600"/>
            <a:ext cx="7956352" cy="841772"/>
          </a:xfrm>
        </p:spPr>
        <p:txBody>
          <a:bodyPr tIns="32146">
            <a:normAutofit/>
          </a:bodyPr>
          <a:lstStyle/>
          <a:p>
            <a:pPr defTabSz="128360"/>
            <a:r>
              <a:rPr lang="it-IT" sz="3200" dirty="0">
                <a:solidFill>
                  <a:srgbClr val="F8FB00"/>
                </a:solidFill>
                <a:latin typeface="+mn-lt"/>
                <a:ea typeface="Chalkduster" pitchFamily="-110" charset="0"/>
                <a:cs typeface="Chalkduster" pitchFamily="-110" charset="0"/>
                <a:sym typeface="Chalkduster" pitchFamily="-110" charset="0"/>
              </a:rPr>
              <a:t>Essere (comp. Spirituale</a:t>
            </a:r>
            <a:r>
              <a:rPr lang="it-IT" sz="3200" dirty="0" smtClean="0">
                <a:solidFill>
                  <a:srgbClr val="F8FB00"/>
                </a:solidFill>
                <a:latin typeface="+mn-lt"/>
                <a:ea typeface="Chalkduster" pitchFamily="-110" charset="0"/>
                <a:cs typeface="Chalkduster" pitchFamily="-110" charset="0"/>
                <a:sym typeface="Chalkduster" pitchFamily="-110" charset="0"/>
              </a:rPr>
              <a:t>) (</a:t>
            </a:r>
            <a:r>
              <a:rPr lang="it-IT" sz="3200" dirty="0">
                <a:solidFill>
                  <a:srgbClr val="F8FB00"/>
                </a:solidFill>
                <a:latin typeface="+mn-lt"/>
                <a:ea typeface="Chalkduster" pitchFamily="-110" charset="0"/>
                <a:cs typeface="Chalkduster" pitchFamily="-110" charset="0"/>
                <a:sym typeface="Chalkduster" pitchFamily="-110" charset="0"/>
              </a:rPr>
              <a:t>DGC 238)</a:t>
            </a:r>
          </a:p>
        </p:txBody>
      </p:sp>
      <p:sp>
        <p:nvSpPr>
          <p:cNvPr id="78851" name="Rectangle 2"/>
          <p:cNvSpPr>
            <a:spLocks noGrp="1" noChangeArrowheads="1"/>
          </p:cNvSpPr>
          <p:nvPr>
            <p:ph type="body" idx="1"/>
          </p:nvPr>
        </p:nvSpPr>
        <p:spPr>
          <a:xfrm>
            <a:off x="215429" y="685800"/>
            <a:ext cx="8712026" cy="2968005"/>
          </a:xfrm>
        </p:spPr>
        <p:txBody>
          <a:bodyPr lIns="64291" tIns="32146" rIns="64291" bIns="32146">
            <a:noAutofit/>
          </a:bodyPr>
          <a:lstStyle/>
          <a:p>
            <a:pPr marL="0" indent="0" algn="just" defTabSz="221002">
              <a:buNone/>
            </a:pPr>
            <a:r>
              <a:rPr lang="it-IT" sz="2800" dirty="0">
                <a:solidFill>
                  <a:srgbClr val="FAFEFB"/>
                </a:solidFill>
                <a:ea typeface="Chalkduster" pitchFamily="-110" charset="0"/>
                <a:cs typeface="Chalkduster" pitchFamily="-110" charset="0"/>
                <a:sym typeface="Chalkduster" pitchFamily="-110" charset="0"/>
              </a:rPr>
              <a:t>L’identità del catechista è inserita in un processo di continua trasformazione, perché in modo perpetuo, nella sincerità dell’incontro quotidiano con la persona di Cristo, egli è chiamato a destrutturare la sua vita per ristrutturarla a partire dall’esperienza di Grazia sempre nuova e vivificante. Tale processo di trasformazione è sostenuto “dall’acquisizione e il consolidamento di un ritmo spirituale, fatto di ascolto, preghiera, vita sacramentale intensa, discernimento dei fatti alla luce della fede, riferimento al magistero ecclesiale”. Una spiritualità che ha nel contato stabile con la persona di Cristo, presente nella sua Parola, nei Sacramenti, nel suo Corpo Mistico riunito per la sacra liturgia e nel volto del fratello, il suo centro e il suo cuore.</a:t>
            </a:r>
          </a:p>
          <a:p>
            <a:pPr marL="0" indent="0" algn="just" defTabSz="221002"/>
            <a:endParaRPr lang="it-IT" sz="2800" dirty="0">
              <a:solidFill>
                <a:srgbClr val="FAFEFB"/>
              </a:solidFill>
              <a:ea typeface="Chalkduster" pitchFamily="-110" charset="0"/>
              <a:cs typeface="Chalkduster" pitchFamily="-110" charset="0"/>
              <a:sym typeface="Chalkduster" pitchFamily="-110" charset="0"/>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2" name="AutoShape 3"/>
          <p:cNvSpPr>
            <a:spLocks/>
          </p:cNvSpPr>
          <p:nvPr/>
        </p:nvSpPr>
        <p:spPr bwMode="auto">
          <a:xfrm>
            <a:off x="273248" y="228600"/>
            <a:ext cx="7956352" cy="489049"/>
          </a:xfrm>
          <a:custGeom>
            <a:avLst/>
            <a:gdLst>
              <a:gd name="T0" fmla="*/ 5657850 w 21600"/>
              <a:gd name="T1" fmla="*/ 634206 h 21600"/>
              <a:gd name="T2" fmla="*/ 5657850 w 21600"/>
              <a:gd name="T3" fmla="*/ 634206 h 21600"/>
              <a:gd name="T4" fmla="*/ 5657850 w 21600"/>
              <a:gd name="T5" fmla="*/ 634206 h 21600"/>
              <a:gd name="T6" fmla="*/ 5657850 w 21600"/>
              <a:gd name="T7" fmla="*/ 63420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0" tIns="0" rIns="0" bIns="0" anchor="b">
            <a:prstTxWarp prst="textNoShape">
              <a:avLst/>
            </a:prstTxWarp>
          </a:bodyPr>
          <a:lstStyle/>
          <a:p>
            <a:pPr defTabSz="131708"/>
            <a:r>
              <a:rPr lang="it-IT" sz="3200" dirty="0">
                <a:solidFill>
                  <a:srgbClr val="F8FB00"/>
                </a:solidFill>
                <a:ea typeface="Chalkduster" pitchFamily="-110" charset="0"/>
                <a:cs typeface="Chalkduster" pitchFamily="-110" charset="0"/>
                <a:sym typeface="Chalkduster" pitchFamily="-110" charset="0"/>
              </a:rPr>
              <a:t>Sapere (comp. Teologica</a:t>
            </a:r>
            <a:r>
              <a:rPr lang="it-IT" sz="3200" dirty="0" smtClean="0">
                <a:solidFill>
                  <a:srgbClr val="F8FB00"/>
                </a:solidFill>
                <a:ea typeface="Chalkduster" pitchFamily="-110" charset="0"/>
                <a:cs typeface="Chalkduster" pitchFamily="-110" charset="0"/>
                <a:sym typeface="Chalkduster" pitchFamily="-110" charset="0"/>
              </a:rPr>
              <a:t>) (</a:t>
            </a:r>
            <a:r>
              <a:rPr lang="it-IT" sz="3200" dirty="0">
                <a:solidFill>
                  <a:srgbClr val="F8FB00"/>
                </a:solidFill>
                <a:ea typeface="Chalkduster" pitchFamily="-110" charset="0"/>
                <a:cs typeface="Chalkduster" pitchFamily="-110" charset="0"/>
                <a:sym typeface="Chalkduster" pitchFamily="-110" charset="0"/>
              </a:rPr>
              <a:t>DGC 240-243)</a:t>
            </a:r>
            <a:endParaRPr lang="it-IT" sz="3200" dirty="0"/>
          </a:p>
        </p:txBody>
      </p:sp>
      <p:sp>
        <p:nvSpPr>
          <p:cNvPr id="78853" name="AutoShape 4"/>
          <p:cNvSpPr>
            <a:spLocks/>
          </p:cNvSpPr>
          <p:nvPr/>
        </p:nvSpPr>
        <p:spPr bwMode="auto">
          <a:xfrm>
            <a:off x="241920" y="838200"/>
            <a:ext cx="8597280" cy="2968005"/>
          </a:xfrm>
          <a:custGeom>
            <a:avLst/>
            <a:gdLst>
              <a:gd name="T0" fmla="*/ 6194425 w 21600"/>
              <a:gd name="T1" fmla="*/ 2110582 h 21600"/>
              <a:gd name="T2" fmla="*/ 6194425 w 21600"/>
              <a:gd name="T3" fmla="*/ 2110582 h 21600"/>
              <a:gd name="T4" fmla="*/ 6194425 w 21600"/>
              <a:gd name="T5" fmla="*/ 2110582 h 21600"/>
              <a:gd name="T6" fmla="*/ 6194425 w 21600"/>
              <a:gd name="T7" fmla="*/ 2110582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599"/>
                </a:lnTo>
                <a:lnTo>
                  <a:pt x="0" y="21599"/>
                </a:lnTo>
                <a:close/>
              </a:path>
            </a:pathLst>
          </a:custGeom>
          <a:noFill/>
          <a:ln w="12700">
            <a:noFill/>
            <a:miter lim="0"/>
            <a:headEnd/>
            <a:tailEnd/>
          </a:ln>
        </p:spPr>
        <p:txBody>
          <a:bodyPr lIns="0" tIns="0" rIns="0" bIns="0">
            <a:prstTxWarp prst="textNoShape">
              <a:avLst/>
            </a:prstTxWarp>
          </a:bodyPr>
          <a:lstStyle/>
          <a:p>
            <a:pPr algn="just" defTabSz="221002"/>
            <a:r>
              <a:rPr lang="it-IT" sz="3000" dirty="0">
                <a:solidFill>
                  <a:srgbClr val="FAFEFB"/>
                </a:solidFill>
                <a:ea typeface="Chalkduster" pitchFamily="-110" charset="0"/>
                <a:cs typeface="Chalkduster" pitchFamily="-110" charset="0"/>
                <a:sym typeface="Chalkduster" pitchFamily="-110" charset="0"/>
              </a:rPr>
              <a:t>Se l’essere è il cuore dove accade il processo di trasformazione, la dimensione del sapere sostiene la ristrutturazione dell’identità del catechista. Questo perché la conoscenza del dato rivelato, sostiene la personalizzazione della fede e l’orientamento cristiano dell’esistenza. La Verità Rivelata, donata nella Parola e nella Tradizione e sapientemente mediate e interpretate dal Magistero, è il germe di novità che, seminato nel cuore per l’incontro personale con Cristo, guida e sostiene la ristrutturazione dell’essere e dell’agire del catechista. È la ridefinizione della propria storia di vita alla luce della storia della salvezza. </a:t>
            </a:r>
          </a:p>
          <a:p>
            <a:pPr algn="just" defTabSz="221002"/>
            <a:endParaRPr lang="it-IT" sz="3000" dirty="0">
              <a:solidFill>
                <a:srgbClr val="FAFEFB"/>
              </a:solidFill>
              <a:ea typeface="Chalkduster" pitchFamily="-110" charset="0"/>
              <a:cs typeface="Chalkduster" pitchFamily="-110" charset="0"/>
              <a:sym typeface="Chalkduster" pitchFamily="-110" charset="0"/>
            </a:endParaRPr>
          </a:p>
          <a:p>
            <a:pPr algn="just" defTabSz="221002"/>
            <a:endParaRPr lang="it-IT" sz="3000" dirty="0">
              <a:solidFill>
                <a:srgbClr val="FAFEFB"/>
              </a:solidFill>
              <a:ea typeface="Chalkduster" pitchFamily="-110" charset="0"/>
              <a:cs typeface="Chalkduster" pitchFamily="-110" charset="0"/>
              <a:sym typeface="Chalkduster" pitchFamily="-110" charset="0"/>
            </a:endParaRP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1"/>
          <p:cNvSpPr>
            <a:spLocks noGrp="1" noChangeArrowheads="1"/>
          </p:cNvSpPr>
          <p:nvPr>
            <p:ph type="title"/>
          </p:nvPr>
        </p:nvSpPr>
        <p:spPr>
          <a:xfrm>
            <a:off x="273248" y="-70322"/>
            <a:ext cx="7956352" cy="1213322"/>
          </a:xfrm>
        </p:spPr>
        <p:txBody>
          <a:bodyPr tIns="32146">
            <a:normAutofit/>
          </a:bodyPr>
          <a:lstStyle/>
          <a:p>
            <a:pPr defTabSz="128360"/>
            <a:r>
              <a:rPr lang="it-IT" sz="3200" dirty="0">
                <a:solidFill>
                  <a:srgbClr val="F8FB00"/>
                </a:solidFill>
                <a:latin typeface="+mn-lt"/>
                <a:ea typeface="Chalkduster" pitchFamily="-110" charset="0"/>
                <a:cs typeface="Chalkduster" pitchFamily="-110" charset="0"/>
                <a:sym typeface="Chalkduster" pitchFamily="-110" charset="0"/>
              </a:rPr>
              <a:t>Saper fare (comp.</a:t>
            </a:r>
            <a:r>
              <a:rPr lang="it-IT" sz="3200" dirty="0" smtClean="0">
                <a:solidFill>
                  <a:srgbClr val="F8FB00"/>
                </a:solidFill>
                <a:latin typeface="+mn-lt"/>
                <a:ea typeface="Chalkduster" pitchFamily="-110" charset="0"/>
                <a:cs typeface="Chalkduster" pitchFamily="-110" charset="0"/>
                <a:sym typeface="Chalkduster" pitchFamily="-110" charset="0"/>
              </a:rPr>
              <a:t> Organizzativa) (</a:t>
            </a:r>
            <a:r>
              <a:rPr lang="it-IT" sz="3200" dirty="0">
                <a:solidFill>
                  <a:srgbClr val="F8FB00"/>
                </a:solidFill>
                <a:latin typeface="+mn-lt"/>
                <a:ea typeface="Chalkduster" pitchFamily="-110" charset="0"/>
                <a:cs typeface="Chalkduster" pitchFamily="-110" charset="0"/>
                <a:sym typeface="Chalkduster" pitchFamily="-110" charset="0"/>
              </a:rPr>
              <a:t>DGC 244)</a:t>
            </a:r>
            <a:br>
              <a:rPr lang="it-IT" sz="3200" dirty="0">
                <a:solidFill>
                  <a:srgbClr val="F8FB00"/>
                </a:solidFill>
                <a:latin typeface="+mn-lt"/>
                <a:ea typeface="Chalkduster" pitchFamily="-110" charset="0"/>
                <a:cs typeface="Chalkduster" pitchFamily="-110" charset="0"/>
                <a:sym typeface="Chalkduster" pitchFamily="-110" charset="0"/>
              </a:rPr>
            </a:br>
            <a:endParaRPr lang="it-IT" sz="3200" dirty="0">
              <a:solidFill>
                <a:srgbClr val="F8FB00"/>
              </a:solidFill>
              <a:latin typeface="+mn-lt"/>
              <a:ea typeface="Chalkduster" pitchFamily="-110" charset="0"/>
              <a:cs typeface="Chalkduster" pitchFamily="-110" charset="0"/>
              <a:sym typeface="Chalkduster" pitchFamily="-110" charset="0"/>
            </a:endParaRPr>
          </a:p>
        </p:txBody>
      </p:sp>
      <p:sp>
        <p:nvSpPr>
          <p:cNvPr id="79875" name="Rectangle 2"/>
          <p:cNvSpPr>
            <a:spLocks noGrp="1" noChangeArrowheads="1"/>
          </p:cNvSpPr>
          <p:nvPr>
            <p:ph type="body" idx="1"/>
          </p:nvPr>
        </p:nvSpPr>
        <p:spPr>
          <a:xfrm>
            <a:off x="152400" y="838200"/>
            <a:ext cx="8915400" cy="2911747"/>
          </a:xfrm>
        </p:spPr>
        <p:txBody>
          <a:bodyPr lIns="64291" tIns="32146" rIns="64291" bIns="32146">
            <a:noAutofit/>
          </a:bodyPr>
          <a:lstStyle/>
          <a:p>
            <a:pPr marL="0" indent="0" algn="just" defTabSz="221002">
              <a:buNone/>
            </a:pPr>
            <a:r>
              <a:rPr lang="it-IT" dirty="0">
                <a:solidFill>
                  <a:srgbClr val="FAFEFB"/>
                </a:solidFill>
                <a:ea typeface="Chalkduster" pitchFamily="-110" charset="0"/>
                <a:cs typeface="Chalkduster" pitchFamily="-110" charset="0"/>
                <a:sym typeface="Chalkduster" pitchFamily="-110" charset="0"/>
              </a:rPr>
              <a:t>La dimensione del Saper fare, un’area indicata come decisiva dal Direttorio Generale per la Catechesi (DGC 244), concerne la maturazione di competenze metodologiche. Il percorso formativo, in virtù del fatto che il catechista è “un educatore che facilita la maturazione della fede che il catecumeno o il catechizzando realizza con l'aiuto dello Spirito Santo” (DGC 244), dovrà porre in essere interventi formativi atti a:</a:t>
            </a:r>
            <a:endParaRPr lang="it-IT" dirty="0" smtClean="0">
              <a:solidFill>
                <a:srgbClr val="FAFEFB"/>
              </a:solidFill>
              <a:ea typeface="Chalkduster" pitchFamily="-110" charset="0"/>
              <a:cs typeface="Chalkduster" pitchFamily="-110" charset="0"/>
              <a:sym typeface="Chalkduster" pitchFamily="-110" charset="0"/>
            </a:endParaRPr>
          </a:p>
          <a:p>
            <a:pPr marL="0" indent="0" algn="just" defTabSz="221002">
              <a:buNone/>
            </a:pPr>
            <a:r>
              <a:rPr lang="it-IT" dirty="0" smtClean="0">
                <a:solidFill>
                  <a:srgbClr val="FAFEFB"/>
                </a:solidFill>
                <a:ea typeface="Chalkduster" pitchFamily="-110" charset="0"/>
                <a:cs typeface="Chalkduster" pitchFamily="-110" charset="0"/>
                <a:sym typeface="Chalkduster" pitchFamily="-110" charset="0"/>
              </a:rPr>
              <a:t>a. Far </a:t>
            </a:r>
            <a:r>
              <a:rPr lang="it-IT" dirty="0">
                <a:solidFill>
                  <a:srgbClr val="FAFEFB"/>
                </a:solidFill>
                <a:ea typeface="Chalkduster" pitchFamily="-110" charset="0"/>
                <a:cs typeface="Chalkduster" pitchFamily="-110" charset="0"/>
                <a:sym typeface="Chalkduster" pitchFamily="-110" charset="0"/>
              </a:rPr>
              <a:t>maturare una mentalità educativa.;</a:t>
            </a:r>
            <a:endParaRPr lang="it-IT" dirty="0" smtClean="0">
              <a:solidFill>
                <a:srgbClr val="FAFEFB"/>
              </a:solidFill>
              <a:ea typeface="Chalkduster" pitchFamily="-110" charset="0"/>
              <a:cs typeface="Chalkduster" pitchFamily="-110" charset="0"/>
              <a:sym typeface="Chalkduster" pitchFamily="-110" charset="0"/>
            </a:endParaRPr>
          </a:p>
          <a:p>
            <a:pPr marL="0" indent="0" algn="just" defTabSz="221002">
              <a:buNone/>
            </a:pPr>
            <a:r>
              <a:rPr lang="it-IT" dirty="0" smtClean="0">
                <a:solidFill>
                  <a:srgbClr val="FAFEFB"/>
                </a:solidFill>
                <a:ea typeface="Chalkduster" pitchFamily="-110" charset="0"/>
                <a:cs typeface="Chalkduster" pitchFamily="-110" charset="0"/>
                <a:sym typeface="Chalkduster" pitchFamily="-110" charset="0"/>
              </a:rPr>
              <a:t>b. Abilitare </a:t>
            </a:r>
            <a:r>
              <a:rPr lang="it-IT" dirty="0">
                <a:solidFill>
                  <a:srgbClr val="FAFEFB"/>
                </a:solidFill>
                <a:ea typeface="Chalkduster" pitchFamily="-110" charset="0"/>
                <a:cs typeface="Chalkduster" pitchFamily="-110" charset="0"/>
                <a:sym typeface="Chalkduster" pitchFamily="-110" charset="0"/>
              </a:rPr>
              <a:t>ad accompagnare la maturazione di un’appartenenza ecclesiale;</a:t>
            </a:r>
            <a:endParaRPr lang="it-IT" dirty="0" smtClean="0">
              <a:solidFill>
                <a:srgbClr val="FAFEFB"/>
              </a:solidFill>
              <a:ea typeface="Chalkduster" pitchFamily="-110" charset="0"/>
              <a:cs typeface="Chalkduster" pitchFamily="-110" charset="0"/>
              <a:sym typeface="Chalkduster" pitchFamily="-110" charset="0"/>
            </a:endParaRPr>
          </a:p>
          <a:p>
            <a:pPr marL="0" indent="0" algn="just" defTabSz="221002">
              <a:buNone/>
            </a:pPr>
            <a:r>
              <a:rPr lang="it-IT" dirty="0" smtClean="0">
                <a:solidFill>
                  <a:srgbClr val="FAFEFB"/>
                </a:solidFill>
                <a:ea typeface="Chalkduster" pitchFamily="-110" charset="0"/>
                <a:cs typeface="Chalkduster" pitchFamily="-110" charset="0"/>
                <a:sym typeface="Chalkduster" pitchFamily="-110" charset="0"/>
              </a:rPr>
              <a:t>c. Stimolare </a:t>
            </a:r>
            <a:r>
              <a:rPr lang="it-IT" dirty="0">
                <a:solidFill>
                  <a:srgbClr val="FAFEFB"/>
                </a:solidFill>
                <a:ea typeface="Chalkduster" pitchFamily="-110" charset="0"/>
                <a:cs typeface="Chalkduster" pitchFamily="-110" charset="0"/>
                <a:sym typeface="Chalkduster" pitchFamily="-110" charset="0"/>
              </a:rPr>
              <a:t>la capacitò di animare il gruppo e di progettare in catechesi:</a:t>
            </a:r>
            <a:endParaRPr lang="it-IT" dirty="0" smtClean="0">
              <a:solidFill>
                <a:srgbClr val="FAFEFB"/>
              </a:solidFill>
              <a:ea typeface="Chalkduster" pitchFamily="-110" charset="0"/>
              <a:cs typeface="Chalkduster" pitchFamily="-110" charset="0"/>
              <a:sym typeface="Chalkduster" pitchFamily="-110" charset="0"/>
            </a:endParaRPr>
          </a:p>
          <a:p>
            <a:pPr marL="0" indent="0" algn="just" defTabSz="221002">
              <a:buNone/>
            </a:pPr>
            <a:r>
              <a:rPr lang="it-IT" dirty="0" smtClean="0">
                <a:solidFill>
                  <a:srgbClr val="FAFEFB"/>
                </a:solidFill>
                <a:ea typeface="Chalkduster" pitchFamily="-110" charset="0"/>
                <a:cs typeface="Chalkduster" pitchFamily="-110" charset="0"/>
                <a:sym typeface="Chalkduster" pitchFamily="-110" charset="0"/>
              </a:rPr>
              <a:t>d. Accendere </a:t>
            </a:r>
            <a:r>
              <a:rPr lang="it-IT" dirty="0">
                <a:solidFill>
                  <a:srgbClr val="FAFEFB"/>
                </a:solidFill>
                <a:ea typeface="Chalkduster" pitchFamily="-110" charset="0"/>
                <a:cs typeface="Chalkduster" pitchFamily="-110" charset="0"/>
                <a:sym typeface="Chalkduster" pitchFamily="-110" charset="0"/>
              </a:rPr>
              <a:t>la capacità di lavorare in equipe.</a:t>
            </a:r>
          </a:p>
          <a:p>
            <a:pPr marL="0" indent="0" algn="just" defTabSz="221002"/>
            <a:endParaRPr lang="it-IT" dirty="0">
              <a:solidFill>
                <a:srgbClr val="FAFEFB"/>
              </a:solidFill>
              <a:ea typeface="Chalkduster" pitchFamily="-110" charset="0"/>
              <a:cs typeface="Chalkduster" pitchFamily="-110" charset="0"/>
              <a:sym typeface="Chalkduster" pitchFamily="-110" charset="0"/>
            </a:endParaRPr>
          </a:p>
          <a:p>
            <a:pPr marL="0" indent="0" algn="just" defTabSz="221002"/>
            <a:endParaRPr lang="it-IT" dirty="0">
              <a:solidFill>
                <a:srgbClr val="FAFEFB"/>
              </a:solidFill>
              <a:ea typeface="Chalkduster" pitchFamily="-110" charset="0"/>
              <a:cs typeface="Chalkduster" pitchFamily="-110" charset="0"/>
              <a:sym typeface="Chalkduster" pitchFamily="-110"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6" name="AutoShape 3"/>
          <p:cNvSpPr>
            <a:spLocks/>
          </p:cNvSpPr>
          <p:nvPr/>
        </p:nvSpPr>
        <p:spPr bwMode="auto">
          <a:xfrm>
            <a:off x="228600" y="228600"/>
            <a:ext cx="8610600" cy="488231"/>
          </a:xfrm>
          <a:custGeom>
            <a:avLst/>
            <a:gdLst>
              <a:gd name="T0" fmla="*/ 5657850 w 21600"/>
              <a:gd name="T1" fmla="*/ 634206 h 21600"/>
              <a:gd name="T2" fmla="*/ 5657850 w 21600"/>
              <a:gd name="T3" fmla="*/ 634206 h 21600"/>
              <a:gd name="T4" fmla="*/ 5657850 w 21600"/>
              <a:gd name="T5" fmla="*/ 634206 h 21600"/>
              <a:gd name="T6" fmla="*/ 5657850 w 21600"/>
              <a:gd name="T7" fmla="*/ 63420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w="12700">
            <a:noFill/>
            <a:miter lim="0"/>
            <a:headEnd/>
            <a:tailEnd/>
          </a:ln>
        </p:spPr>
        <p:txBody>
          <a:bodyPr lIns="0" tIns="0" rIns="0" bIns="0" anchor="b">
            <a:prstTxWarp prst="textNoShape">
              <a:avLst/>
            </a:prstTxWarp>
          </a:bodyPr>
          <a:lstStyle/>
          <a:p>
            <a:pPr defTabSz="128360"/>
            <a:r>
              <a:rPr lang="it-IT" sz="3200" dirty="0">
                <a:solidFill>
                  <a:srgbClr val="F8FB00"/>
                </a:solidFill>
                <a:ea typeface="Chalkduster" pitchFamily="-110" charset="0"/>
                <a:cs typeface="Chalkduster" pitchFamily="-110" charset="0"/>
                <a:sym typeface="Chalkduster" pitchFamily="-110" charset="0"/>
              </a:rPr>
              <a:t>Saper stare con (</a:t>
            </a:r>
            <a:r>
              <a:rPr lang="it-IT" sz="3200" dirty="0" smtClean="0">
                <a:solidFill>
                  <a:srgbClr val="F8FB00"/>
                </a:solidFill>
                <a:ea typeface="Chalkduster" pitchFamily="-110" charset="0"/>
                <a:cs typeface="Chalkduster" pitchFamily="-110" charset="0"/>
                <a:sym typeface="Chalkduster" pitchFamily="-110" charset="0"/>
              </a:rPr>
              <a:t>comp. </a:t>
            </a:r>
            <a:r>
              <a:rPr lang="it-IT" sz="3200" dirty="0" err="1">
                <a:solidFill>
                  <a:srgbClr val="F8FB00"/>
                </a:solidFill>
                <a:ea typeface="Chalkduster" pitchFamily="-110" charset="0"/>
                <a:cs typeface="Chalkduster" pitchFamily="-110" charset="0"/>
                <a:sym typeface="Chalkduster" pitchFamily="-110" charset="0"/>
              </a:rPr>
              <a:t>pedagogico-relazionale</a:t>
            </a:r>
            <a:r>
              <a:rPr lang="it-IT" sz="3200" dirty="0" smtClean="0">
                <a:solidFill>
                  <a:srgbClr val="F8FB00"/>
                </a:solidFill>
                <a:ea typeface="Chalkduster" pitchFamily="-110" charset="0"/>
                <a:cs typeface="Chalkduster" pitchFamily="-110" charset="0"/>
                <a:sym typeface="Chalkduster" pitchFamily="-110" charset="0"/>
              </a:rPr>
              <a:t>)</a:t>
            </a:r>
            <a:endParaRPr lang="it-IT" sz="3200" dirty="0">
              <a:solidFill>
                <a:srgbClr val="F8FB00"/>
              </a:solidFill>
              <a:ea typeface="Chalkduster" pitchFamily="-110" charset="0"/>
              <a:cs typeface="Chalkduster" pitchFamily="-110" charset="0"/>
              <a:sym typeface="Chalkduster" pitchFamily="-110" charset="0"/>
            </a:endParaRPr>
          </a:p>
        </p:txBody>
      </p:sp>
      <p:sp>
        <p:nvSpPr>
          <p:cNvPr id="79877" name="AutoShape 4"/>
          <p:cNvSpPr>
            <a:spLocks/>
          </p:cNvSpPr>
          <p:nvPr/>
        </p:nvSpPr>
        <p:spPr bwMode="auto">
          <a:xfrm>
            <a:off x="152400" y="1066800"/>
            <a:ext cx="8710910" cy="2968005"/>
          </a:xfrm>
          <a:custGeom>
            <a:avLst/>
            <a:gdLst>
              <a:gd name="T0" fmla="*/ 6194425 w 21600"/>
              <a:gd name="T1" fmla="*/ 2110582 h 21600"/>
              <a:gd name="T2" fmla="*/ 6194425 w 21600"/>
              <a:gd name="T3" fmla="*/ 2110582 h 21600"/>
              <a:gd name="T4" fmla="*/ 6194425 w 21600"/>
              <a:gd name="T5" fmla="*/ 2110582 h 21600"/>
              <a:gd name="T6" fmla="*/ 6194425 w 21600"/>
              <a:gd name="T7" fmla="*/ 2110582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599"/>
                </a:lnTo>
                <a:lnTo>
                  <a:pt x="0" y="21599"/>
                </a:lnTo>
                <a:close/>
              </a:path>
            </a:pathLst>
          </a:custGeom>
          <a:noFill/>
          <a:ln w="12700">
            <a:noFill/>
            <a:miter lim="0"/>
            <a:headEnd/>
            <a:tailEnd/>
          </a:ln>
        </p:spPr>
        <p:txBody>
          <a:bodyPr lIns="0" tIns="0" rIns="0" bIns="0">
            <a:prstTxWarp prst="textNoShape">
              <a:avLst/>
            </a:prstTxWarp>
          </a:bodyPr>
          <a:lstStyle/>
          <a:p>
            <a:pPr algn="just" defTabSz="188633"/>
            <a:r>
              <a:rPr lang="it-IT" sz="2800" dirty="0">
                <a:solidFill>
                  <a:srgbClr val="FAFEFB"/>
                </a:solidFill>
                <a:ea typeface="Chalkduster" pitchFamily="-110" charset="0"/>
                <a:cs typeface="Chalkduster" pitchFamily="-110" charset="0"/>
                <a:sym typeface="Chalkduster" pitchFamily="-110" charset="0"/>
              </a:rPr>
              <a:t>Con il Saper stare con è indicata la necessità di maturare atteggiamenti che favoriscano il sorgere di relazioni feconde di fiducia per l’ascolto e l’accoglienze della Verità proposta e trasmessa.  La fiducia oggi più che mai si rivela il luogo essenziale in cui accade l’educazione della fede. Infatti è nella fiducia che il cuore dell’educando riconosce al catechista l’autorevolezza che sostiene la comunicazione di una Verità che permea l’esistenza. È nella fiducia che è riconosciuta al catechista la possibilità di parlare al cuore.  Atteggiamenti relazionali:</a:t>
            </a:r>
          </a:p>
          <a:p>
            <a:pPr algn="just" defTabSz="188633"/>
            <a:r>
              <a:rPr lang="it-IT" sz="2800" dirty="0">
                <a:solidFill>
                  <a:srgbClr val="FAFEFB"/>
                </a:solidFill>
                <a:ea typeface="Chalkduster" pitchFamily="-110" charset="0"/>
                <a:cs typeface="Chalkduster" pitchFamily="-110" charset="0"/>
                <a:sym typeface="Chalkduster" pitchFamily="-110" charset="0"/>
              </a:rPr>
              <a:t>Ascoltatore attivo;</a:t>
            </a:r>
          </a:p>
          <a:p>
            <a:pPr algn="just" defTabSz="188633"/>
            <a:r>
              <a:rPr lang="it-IT" sz="2800" dirty="0" err="1">
                <a:solidFill>
                  <a:srgbClr val="FAFEFB"/>
                </a:solidFill>
                <a:ea typeface="Chalkduster" pitchFamily="-110" charset="0"/>
                <a:cs typeface="Chalkduster" pitchFamily="-110" charset="0"/>
                <a:sym typeface="Chalkduster" pitchFamily="-110" charset="0"/>
              </a:rPr>
              <a:t>Autorivelatore</a:t>
            </a:r>
            <a:r>
              <a:rPr lang="it-IT" sz="2800" dirty="0">
                <a:solidFill>
                  <a:srgbClr val="FAFEFB"/>
                </a:solidFill>
                <a:ea typeface="Chalkduster" pitchFamily="-110" charset="0"/>
                <a:cs typeface="Chalkduster" pitchFamily="-110" charset="0"/>
                <a:sym typeface="Chalkduster" pitchFamily="-110" charset="0"/>
              </a:rPr>
              <a:t>.</a:t>
            </a:r>
          </a:p>
          <a:p>
            <a:pPr algn="just" defTabSz="188633"/>
            <a:endParaRPr lang="it-IT" sz="2800" dirty="0">
              <a:solidFill>
                <a:srgbClr val="FAFEFB"/>
              </a:solidFill>
              <a:ea typeface="Chalkduster" pitchFamily="-110" charset="0"/>
              <a:cs typeface="Chalkduster" pitchFamily="-110" charset="0"/>
              <a:sym typeface="Chalkduster" pitchFamily="-110" charset="0"/>
            </a:endParaRPr>
          </a:p>
          <a:p>
            <a:pPr algn="just" defTabSz="188633"/>
            <a:endParaRPr lang="it-IT" sz="2800" dirty="0">
              <a:solidFill>
                <a:srgbClr val="FAFEFB"/>
              </a:solidFill>
              <a:ea typeface="Chalkduster" pitchFamily="-110" charset="0"/>
              <a:cs typeface="Chalkduster" pitchFamily="-110" charset="0"/>
              <a:sym typeface="Chalkduster" pitchFamily="-110" charset="0"/>
            </a:endParaRPr>
          </a:p>
          <a:p>
            <a:pPr algn="just" defTabSz="188633"/>
            <a:endParaRPr lang="it-IT" sz="2800" dirty="0">
              <a:solidFill>
                <a:srgbClr val="FAFEFB"/>
              </a:solidFill>
              <a:ea typeface="Chalkduster" pitchFamily="-110" charset="0"/>
              <a:cs typeface="Chalkduster" pitchFamily="-110" charset="0"/>
              <a:sym typeface="Chalkduster" pitchFamily="-110" charset="0"/>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1"/>
          <p:cNvSpPr>
            <a:spLocks noGrp="1" noChangeArrowheads="1"/>
          </p:cNvSpPr>
          <p:nvPr>
            <p:ph type="title"/>
          </p:nvPr>
        </p:nvSpPr>
        <p:spPr>
          <a:xfrm>
            <a:off x="304800" y="1066800"/>
            <a:ext cx="8158385" cy="685800"/>
          </a:xfrm>
        </p:spPr>
        <p:txBody>
          <a:bodyPr tIns="32146">
            <a:noAutofit/>
          </a:bodyPr>
          <a:lstStyle/>
          <a:p>
            <a:pPr defTabSz="128360"/>
            <a:r>
              <a:rPr lang="it-IT" sz="3200" dirty="0">
                <a:solidFill>
                  <a:srgbClr val="F8FB00"/>
                </a:solidFill>
                <a:latin typeface="+mn-lt"/>
                <a:ea typeface="Chalkduster" pitchFamily="-110" charset="0"/>
                <a:cs typeface="Chalkduster" pitchFamily="-110" charset="0"/>
                <a:sym typeface="Chalkduster" pitchFamily="-110" charset="0"/>
              </a:rPr>
              <a:t>Saper stare in (comp. Culturale</a:t>
            </a:r>
            <a:r>
              <a:rPr lang="it-IT" sz="3200" dirty="0" smtClean="0">
                <a:solidFill>
                  <a:srgbClr val="F8FB00"/>
                </a:solidFill>
                <a:latin typeface="+mn-lt"/>
                <a:ea typeface="Chalkduster" pitchFamily="-110" charset="0"/>
                <a:cs typeface="Chalkduster" pitchFamily="-110" charset="0"/>
                <a:sym typeface="Chalkduster" pitchFamily="-110" charset="0"/>
              </a:rPr>
              <a:t>)</a:t>
            </a:r>
            <a:br>
              <a:rPr lang="it-IT" sz="3200" dirty="0" smtClean="0">
                <a:solidFill>
                  <a:srgbClr val="F8FB00"/>
                </a:solidFill>
                <a:latin typeface="+mn-lt"/>
                <a:ea typeface="Chalkduster" pitchFamily="-110" charset="0"/>
                <a:cs typeface="Chalkduster" pitchFamily="-110" charset="0"/>
                <a:sym typeface="Chalkduster" pitchFamily="-110" charset="0"/>
              </a:rPr>
            </a:br>
            <a:r>
              <a:rPr lang="it-IT" sz="3200" dirty="0">
                <a:solidFill>
                  <a:srgbClr val="F8FB00"/>
                </a:solidFill>
                <a:latin typeface="+mn-lt"/>
                <a:ea typeface="Chalkduster" pitchFamily="-110" charset="0"/>
                <a:cs typeface="Chalkduster" pitchFamily="-110" charset="0"/>
                <a:sym typeface="Chalkduster" pitchFamily="-110" charset="0"/>
              </a:rPr>
              <a:t/>
            </a:r>
            <a:br>
              <a:rPr lang="it-IT" sz="3200" dirty="0">
                <a:solidFill>
                  <a:srgbClr val="F8FB00"/>
                </a:solidFill>
                <a:latin typeface="+mn-lt"/>
                <a:ea typeface="Chalkduster" pitchFamily="-110" charset="0"/>
                <a:cs typeface="Chalkduster" pitchFamily="-110" charset="0"/>
                <a:sym typeface="Chalkduster" pitchFamily="-110" charset="0"/>
              </a:rPr>
            </a:br>
            <a:endParaRPr lang="it-IT" sz="3200" dirty="0">
              <a:solidFill>
                <a:srgbClr val="F8FB00"/>
              </a:solidFill>
              <a:latin typeface="+mn-lt"/>
              <a:ea typeface="Chalkduster" pitchFamily="-110" charset="0"/>
              <a:cs typeface="Chalkduster" pitchFamily="-110" charset="0"/>
              <a:sym typeface="Chalkduster" pitchFamily="-110" charset="0"/>
            </a:endParaRPr>
          </a:p>
        </p:txBody>
      </p:sp>
      <p:sp>
        <p:nvSpPr>
          <p:cNvPr id="80899" name="Rectangle 2"/>
          <p:cNvSpPr>
            <a:spLocks noGrp="1" noChangeArrowheads="1"/>
          </p:cNvSpPr>
          <p:nvPr>
            <p:ph type="body" idx="1"/>
          </p:nvPr>
        </p:nvSpPr>
        <p:spPr>
          <a:xfrm>
            <a:off x="228600" y="1219200"/>
            <a:ext cx="8712026" cy="4402409"/>
          </a:xfrm>
        </p:spPr>
        <p:txBody>
          <a:bodyPr lIns="64291" tIns="32146" rIns="64291" bIns="32146">
            <a:noAutofit/>
          </a:bodyPr>
          <a:lstStyle/>
          <a:p>
            <a:pPr marL="0" indent="0" algn="just" defTabSz="224351">
              <a:buNone/>
            </a:pPr>
            <a:r>
              <a:rPr lang="it-IT" sz="2400" dirty="0">
                <a:solidFill>
                  <a:srgbClr val="FAFEFB"/>
                </a:solidFill>
                <a:ea typeface="Chalkduster" pitchFamily="-110" charset="0"/>
                <a:cs typeface="Chalkduster" pitchFamily="-110" charset="0"/>
                <a:sym typeface="Chalkduster" pitchFamily="-110" charset="0"/>
              </a:rPr>
              <a:t>La quinta competenza del processo formativo </a:t>
            </a:r>
            <a:r>
              <a:rPr lang="it-IT" sz="2400" dirty="0" err="1">
                <a:solidFill>
                  <a:srgbClr val="FAFEFB"/>
                </a:solidFill>
                <a:ea typeface="Chalkduster" pitchFamily="-110" charset="0"/>
                <a:cs typeface="Chalkduster" pitchFamily="-110" charset="0"/>
                <a:sym typeface="Chalkduster" pitchFamily="-110" charset="0"/>
              </a:rPr>
              <a:t>–</a:t>
            </a:r>
            <a:r>
              <a:rPr lang="it-IT" sz="2400" dirty="0">
                <a:solidFill>
                  <a:srgbClr val="FAFEFB"/>
                </a:solidFill>
                <a:ea typeface="Chalkduster" pitchFamily="-110" charset="0"/>
                <a:cs typeface="Chalkduster" pitchFamily="-110" charset="0"/>
                <a:sym typeface="Chalkduster" pitchFamily="-110" charset="0"/>
              </a:rPr>
              <a:t> il Saper stare in - coinvolge la capacità del catechista di assumere in modo autentico il protagonismo nel contesto socio-culturale in cui vive e nella comunità ecclesiale nella quale esplica il suo servizio. Il catechista è invitato a porre attenzione al contesto socio-culturale in cui opera e in cui è inserito, per maturare un abitare ermeneutico che reinterpreti, alle luce delle esigenze Evangeliche, le strutture culturali. È inoltre accompagnato nella maturazione di un’appartenenza radicale alla comunità ecclesiale locale. </a:t>
            </a:r>
          </a:p>
          <a:p>
            <a:pPr marL="0" indent="0" algn="just" defTabSz="224351">
              <a:buNone/>
            </a:pPr>
            <a:r>
              <a:rPr lang="it-IT" sz="2400" dirty="0" smtClean="0">
                <a:solidFill>
                  <a:srgbClr val="FAFEFB"/>
                </a:solidFill>
                <a:ea typeface="Chalkduster" pitchFamily="-110" charset="0"/>
                <a:cs typeface="Chalkduster" pitchFamily="-110" charset="0"/>
                <a:sym typeface="Chalkduster" pitchFamily="-110" charset="0"/>
              </a:rPr>
              <a:t>(Attenzione </a:t>
            </a:r>
            <a:r>
              <a:rPr lang="it-IT" sz="2400" dirty="0">
                <a:solidFill>
                  <a:srgbClr val="FAFEFB"/>
                </a:solidFill>
                <a:ea typeface="Chalkduster" pitchFamily="-110" charset="0"/>
                <a:cs typeface="Chalkduster" pitchFamily="-110" charset="0"/>
                <a:sym typeface="Chalkduster" pitchFamily="-110" charset="0"/>
              </a:rPr>
              <a:t>alle dimensioni civica e politica)</a:t>
            </a:r>
          </a:p>
          <a:p>
            <a:pPr marL="0" indent="0" algn="just" defTabSz="224351"/>
            <a:endParaRPr lang="it-IT" sz="2400" dirty="0">
              <a:solidFill>
                <a:srgbClr val="FAFEFB"/>
              </a:solidFill>
              <a:ea typeface="Chalkduster" pitchFamily="-110" charset="0"/>
              <a:cs typeface="Chalkduster" pitchFamily="-110" charset="0"/>
              <a:sym typeface="Chalkduster" pitchFamily="-110" charset="0"/>
            </a:endParaRPr>
          </a:p>
          <a:p>
            <a:pPr marL="0" indent="0" algn="just" defTabSz="224351"/>
            <a:endParaRPr lang="it-IT" sz="2400" dirty="0">
              <a:solidFill>
                <a:srgbClr val="FAFEFB"/>
              </a:solidFill>
              <a:ea typeface="Chalkduster" pitchFamily="-110" charset="0"/>
              <a:cs typeface="Chalkduster" pitchFamily="-110" charset="0"/>
              <a:sym typeface="Chalkduster" pitchFamily="-110" charset="0"/>
            </a:endParaRPr>
          </a:p>
          <a:p>
            <a:pPr marL="0" indent="0" algn="just" defTabSz="224351"/>
            <a:endParaRPr lang="it-IT" sz="2400" dirty="0">
              <a:solidFill>
                <a:srgbClr val="FAFEFB"/>
              </a:solidFill>
              <a:ea typeface="Chalkduster" pitchFamily="-110" charset="0"/>
              <a:cs typeface="Chalkduster" pitchFamily="-110" charset="0"/>
              <a:sym typeface="Chalkduster" pitchFamily="-110" charset="0"/>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CasellaDiTesto 10"/>
          <p:cNvSpPr txBox="1"/>
          <p:nvPr/>
        </p:nvSpPr>
        <p:spPr>
          <a:xfrm>
            <a:off x="152400" y="0"/>
            <a:ext cx="8839200" cy="7191713"/>
          </a:xfrm>
          <a:prstGeom prst="rect">
            <a:avLst/>
          </a:prstGeom>
          <a:noFill/>
        </p:spPr>
        <p:txBody>
          <a:bodyPr wrap="square" rtlCol="0">
            <a:spAutoFit/>
          </a:bodyPr>
          <a:lstStyle/>
          <a:p>
            <a:pPr marL="387350" indent="-188913" algn="ctr" defTabSz="265113">
              <a:spcBef>
                <a:spcPts val="1000"/>
              </a:spcBef>
            </a:pPr>
            <a:r>
              <a:rPr lang="it-IT" sz="3600" b="1" cap="all" dirty="0" smtClean="0">
                <a:solidFill>
                  <a:srgbClr val="FFFF00"/>
                </a:solidFill>
                <a:ea typeface="Chalkduster" pitchFamily="-106" charset="0"/>
                <a:cs typeface="Chalkduster" pitchFamily="-106" charset="0"/>
                <a:sym typeface="Chalkduster" pitchFamily="-106" charset="0"/>
              </a:rPr>
              <a:t>La nuova prospettiva formativa</a:t>
            </a:r>
          </a:p>
          <a:p>
            <a:pPr marL="387350" indent="-188913" defTabSz="265113">
              <a:spcBef>
                <a:spcPts val="1000"/>
              </a:spcBef>
            </a:pPr>
            <a:endParaRPr lang="it-IT" sz="3400" b="1" cap="all" dirty="0" smtClean="0">
              <a:solidFill>
                <a:srgbClr val="FF33CC"/>
              </a:solidFill>
              <a:ea typeface="Chalkduster" pitchFamily="-106" charset="0"/>
              <a:cs typeface="Chalkduster" pitchFamily="-106" charset="0"/>
              <a:sym typeface="Chalkduster" pitchFamily="-106" charset="0"/>
            </a:endParaRPr>
          </a:p>
          <a:p>
            <a:pPr marL="387350" indent="-188913" defTabSz="265113">
              <a:spcBef>
                <a:spcPts val="1000"/>
              </a:spcBef>
              <a:buSzPct val="43000"/>
              <a:buBlip>
                <a:blip r:embed="rId2"/>
              </a:buBlip>
            </a:pPr>
            <a:r>
              <a:rPr lang="it-IT" sz="3600" dirty="0" smtClean="0">
                <a:ea typeface="Chalkduster" pitchFamily="-106" charset="0"/>
                <a:cs typeface="Chalkduster" pitchFamily="-106" charset="0"/>
                <a:sym typeface="Chalkduster" pitchFamily="-106" charset="0"/>
              </a:rPr>
              <a:t>Catechisti capaci di prendersi cura e accompagnare i primi passi della fede;</a:t>
            </a:r>
          </a:p>
          <a:p>
            <a:pPr marL="387350" indent="-188913" defTabSz="265113">
              <a:spcBef>
                <a:spcPts val="1000"/>
              </a:spcBef>
              <a:buSzPct val="43000"/>
              <a:buBlip>
                <a:blip r:embed="rId2"/>
              </a:buBlip>
            </a:pPr>
            <a:r>
              <a:rPr lang="it-IT" sz="3600" dirty="0" smtClean="0">
                <a:ea typeface="Chalkduster" pitchFamily="-106" charset="0"/>
                <a:cs typeface="Chalkduster" pitchFamily="-106" charset="0"/>
                <a:sym typeface="Chalkduster" pitchFamily="-106" charset="0"/>
              </a:rPr>
              <a:t>Catechisti capaci di proporre l’essenziale della fede sulle questioni essenziali della vita;</a:t>
            </a:r>
          </a:p>
          <a:p>
            <a:pPr marL="387350" indent="-188913" defTabSz="265113">
              <a:spcBef>
                <a:spcPts val="1000"/>
              </a:spcBef>
              <a:buSzPct val="43000"/>
              <a:buBlip>
                <a:blip r:embed="rId2"/>
              </a:buBlip>
            </a:pPr>
            <a:r>
              <a:rPr lang="it-IT" sz="3600" dirty="0" smtClean="0">
                <a:ea typeface="Chalkduster" pitchFamily="-106" charset="0"/>
                <a:cs typeface="Chalkduster" pitchFamily="-106" charset="0"/>
                <a:sym typeface="Chalkduster" pitchFamily="-106" charset="0"/>
              </a:rPr>
              <a:t>Catechisti capaci di proporre un itinerario di fede secondo l’ispirazione catecumenale.</a:t>
            </a:r>
            <a:endParaRPr lang="it-IT" sz="3600" dirty="0" smtClean="0"/>
          </a:p>
          <a:p>
            <a:pPr marL="342900" indent="-342900">
              <a:buAutoNum type="arabicPeriod"/>
            </a:pPr>
            <a:endParaRPr lang="it-IT" sz="3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ttangolo 9"/>
          <p:cNvSpPr/>
          <p:nvPr/>
        </p:nvSpPr>
        <p:spPr>
          <a:xfrm>
            <a:off x="285720" y="214290"/>
            <a:ext cx="885828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t>
            </a:r>
            <a:r>
              <a:rPr lang="it-IT" sz="4000" b="1" cap="all" dirty="0" err="1"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equipé</a:t>
            </a:r>
            <a:r>
              <a:rPr lang="it-IT" sz="4000" b="1" cap="all" dirty="0"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dei catechisti</a:t>
            </a:r>
            <a:endParaRPr lang="it-IT" sz="4000" b="1" cap="all" spc="0" dirty="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1" name="CasellaDiTesto 10"/>
          <p:cNvSpPr txBox="1"/>
          <p:nvPr/>
        </p:nvSpPr>
        <p:spPr>
          <a:xfrm>
            <a:off x="152400" y="990600"/>
            <a:ext cx="8839200" cy="5709254"/>
          </a:xfrm>
          <a:prstGeom prst="rect">
            <a:avLst/>
          </a:prstGeom>
          <a:noFill/>
        </p:spPr>
        <p:txBody>
          <a:bodyPr wrap="square" rtlCol="0">
            <a:spAutoFit/>
          </a:bodyPr>
          <a:lstStyle/>
          <a:p>
            <a:pPr marL="387350" indent="-188913" defTabSz="265113">
              <a:spcBef>
                <a:spcPts val="1000"/>
              </a:spcBef>
            </a:pPr>
            <a:r>
              <a:rPr lang="it-IT" sz="3400" dirty="0" smtClean="0">
                <a:solidFill>
                  <a:srgbClr val="00F8FF"/>
                </a:solidFill>
                <a:ea typeface="Chalkduster" pitchFamily="-106" charset="0"/>
                <a:cs typeface="Chalkduster" pitchFamily="-106" charset="0"/>
                <a:sym typeface="Chalkduster" pitchFamily="-106" charset="0"/>
              </a:rPr>
              <a:t>Nell’impostazione formativa la comunità ecclesiale esprime se stessa:</a:t>
            </a:r>
          </a:p>
          <a:p>
            <a:pPr marL="387350" indent="-188913" defTabSz="265113">
              <a:spcBef>
                <a:spcPts val="1000"/>
              </a:spcBef>
              <a:buSzPct val="43000"/>
              <a:buBlip>
                <a:blip r:embed="rId2"/>
              </a:buBlip>
            </a:pPr>
            <a:r>
              <a:rPr lang="it-IT" sz="3400" dirty="0" smtClean="0">
                <a:ea typeface="Chalkduster" pitchFamily="-106" charset="0"/>
                <a:cs typeface="Chalkduster" pitchFamily="-106" charset="0"/>
                <a:sym typeface="Chalkduster" pitchFamily="-106" charset="0"/>
              </a:rPr>
              <a:t>La comunità dei catechisti è intrinsecamente luogo formativo (in cui accade l’apprendimento informale e formale).</a:t>
            </a:r>
          </a:p>
          <a:p>
            <a:pPr marL="387350" indent="-188913" defTabSz="265113">
              <a:spcBef>
                <a:spcPts val="1000"/>
              </a:spcBef>
              <a:buSzPct val="43000"/>
              <a:buBlip>
                <a:blip r:embed="rId2"/>
              </a:buBlip>
            </a:pPr>
            <a:r>
              <a:rPr lang="it-IT" sz="3400" dirty="0" smtClean="0">
                <a:ea typeface="Chalkduster" pitchFamily="-106" charset="0"/>
                <a:cs typeface="Chalkduster" pitchFamily="-106" charset="0"/>
                <a:sym typeface="Chalkduster" pitchFamily="-106" charset="0"/>
              </a:rPr>
              <a:t>Comunità empatiche di pratica.</a:t>
            </a:r>
          </a:p>
          <a:p>
            <a:pPr marL="387350" indent="-188913" defTabSz="265113">
              <a:spcBef>
                <a:spcPts val="1000"/>
              </a:spcBef>
              <a:buSzPct val="43000"/>
              <a:buBlip>
                <a:blip r:embed="rId2"/>
              </a:buBlip>
            </a:pPr>
            <a:r>
              <a:rPr lang="it-IT" sz="3400" dirty="0" smtClean="0">
                <a:ea typeface="Chalkduster" pitchFamily="-106" charset="0"/>
                <a:cs typeface="Chalkduster" pitchFamily="-106" charset="0"/>
                <a:sym typeface="Chalkduster" pitchFamily="-106" charset="0"/>
              </a:rPr>
              <a:t>Equipe: stile di servizio in chiave </a:t>
            </a:r>
            <a:r>
              <a:rPr lang="it-IT" sz="3400" dirty="0" err="1" smtClean="0">
                <a:ea typeface="Chalkduster" pitchFamily="-106" charset="0"/>
                <a:cs typeface="Chalkduster" pitchFamily="-106" charset="0"/>
                <a:sym typeface="Chalkduster" pitchFamily="-106" charset="0"/>
              </a:rPr>
              <a:t>comunionale-dialogale</a:t>
            </a:r>
            <a:r>
              <a:rPr lang="it-IT" sz="3400" dirty="0" smtClean="0">
                <a:ea typeface="Chalkduster" pitchFamily="-106" charset="0"/>
                <a:cs typeface="Chalkduster" pitchFamily="-106" charset="0"/>
                <a:sym typeface="Chalkduster" pitchFamily="-106" charset="0"/>
              </a:rPr>
              <a:t>.</a:t>
            </a:r>
          </a:p>
          <a:p>
            <a:pPr marL="342900" indent="-342900">
              <a:buAutoNum type="arabicPeriod"/>
            </a:pPr>
            <a:endParaRPr lang="it-IT" sz="3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ttangolo 9"/>
          <p:cNvSpPr/>
          <p:nvPr/>
        </p:nvSpPr>
        <p:spPr>
          <a:xfrm>
            <a:off x="285720" y="0"/>
            <a:ext cx="8858280"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Spiritualità dell’accompagnamento</a:t>
            </a:r>
            <a:endParaRPr lang="it-IT" sz="4000" b="1" cap="all" spc="0" dirty="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1" name="CasellaDiTesto 10"/>
          <p:cNvSpPr txBox="1"/>
          <p:nvPr/>
        </p:nvSpPr>
        <p:spPr>
          <a:xfrm>
            <a:off x="0" y="1295400"/>
            <a:ext cx="8991600" cy="6001642"/>
          </a:xfrm>
          <a:prstGeom prst="rect">
            <a:avLst/>
          </a:prstGeom>
          <a:noFill/>
        </p:spPr>
        <p:txBody>
          <a:bodyPr wrap="square" rtlCol="0">
            <a:spAutoFit/>
          </a:bodyPr>
          <a:lstStyle/>
          <a:p>
            <a:pPr marL="342900" indent="-342900">
              <a:buAutoNum type="arabicPeriod"/>
            </a:pPr>
            <a:r>
              <a:rPr lang="it-IT" sz="2400" dirty="0" smtClean="0"/>
              <a:t>Chi accompagna deve scomparire;</a:t>
            </a:r>
          </a:p>
          <a:p>
            <a:pPr marL="342900" indent="-342900">
              <a:buAutoNum type="arabicPeriod"/>
            </a:pPr>
            <a:r>
              <a:rPr lang="it-IT" sz="2400" dirty="0" smtClean="0"/>
              <a:t>L'accompagnamento mira a restituire le persone all'azione dello Spirito, il quale è la forza che sostiene l'autonomia del soggetto credente;</a:t>
            </a:r>
          </a:p>
          <a:p>
            <a:pPr marL="342900" indent="-342900">
              <a:buAutoNum type="arabicPeriod"/>
            </a:pPr>
            <a:r>
              <a:rPr lang="it-IT" sz="2400" dirty="0" smtClean="0"/>
              <a:t>L'accompagnamento sfugge alla tentazione dei risultati, non è il soggetto o la comunità che accompagna a verificare i risultati, semmai è tutto il corpo di Cristo che godrà i frutti di una vita adulta nella fede;</a:t>
            </a:r>
          </a:p>
          <a:p>
            <a:pPr marL="342900" indent="-342900">
              <a:buAutoNum type="arabicPeriod"/>
            </a:pPr>
            <a:r>
              <a:rPr lang="it-IT" sz="2400" dirty="0" smtClean="0"/>
              <a:t>Chi accompagna deve farlo nella gioia del Vangelo, deve essere capace di rimanere sorpreso dalle persone, deve saper guardare con simpatia, per poter discernere il desiderio di Bellezza nel cuore di coloro incontrati;</a:t>
            </a:r>
          </a:p>
          <a:p>
            <a:pPr marL="342900" indent="-342900">
              <a:buAutoNum type="arabicPeriod"/>
            </a:pPr>
            <a:r>
              <a:rPr lang="it-IT" sz="2400" dirty="0" smtClean="0"/>
              <a:t>Accompagnare nella fede è crescita per coloro che accompagnano, per la Comunità che accompagna, perché si riceve</a:t>
            </a:r>
          </a:p>
          <a:p>
            <a:pPr marL="342900" indent="-342900">
              <a:buAutoNum type="arabicPeriod"/>
            </a:pPr>
            <a:endParaRPr lang="it-IT"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11"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Espressione di una comunità viva</a:t>
            </a:r>
            <a:endParaRPr lang="it-IT" sz="4000" b="1" cap="all" spc="0" dirty="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CasellaDiTesto 8"/>
          <p:cNvSpPr txBox="1"/>
          <p:nvPr/>
        </p:nvSpPr>
        <p:spPr>
          <a:xfrm>
            <a:off x="228600" y="1371600"/>
            <a:ext cx="8458200" cy="5262980"/>
          </a:xfrm>
          <a:prstGeom prst="rect">
            <a:avLst/>
          </a:prstGeom>
          <a:noFill/>
        </p:spPr>
        <p:txBody>
          <a:bodyPr wrap="square" rtlCol="0">
            <a:spAutoFit/>
          </a:bodyPr>
          <a:lstStyle/>
          <a:p>
            <a:pPr algn="just"/>
            <a:r>
              <a:rPr lang="it-IT" sz="2800" dirty="0" smtClean="0"/>
              <a:t>Solo nell’abito di una comunità viva la catechesi può portare frutto e possono nascere evangelizzatori e catechisti validi, che sappiano proporre l’annuncio della fede mediandolo con la vita . Sono figure che  vanno dunque sempre pensate inserite in modo vitale e responsabile nella comunità cristiana. Infatti, come si è detto più volte, la qualità dell’azione formativa della Chiesa non dipende tanto da specifici operatori pastorali, quanto dalla significatività delle comunità ecclesiali, titolari e responsabili della catechesi. I membri delle comunità cristiane sono così coinvolti a vario titolo nell’opera di evangelizzazione. (IG 64)</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ttangolo 9"/>
          <p:cNvSpPr/>
          <p:nvPr/>
        </p:nvSpPr>
        <p:spPr>
          <a:xfrm>
            <a:off x="285720" y="214290"/>
            <a:ext cx="8858280"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Spiritualità dell’accompagnamento</a:t>
            </a:r>
            <a:endParaRPr lang="it-IT" sz="4000" b="1" cap="all" spc="0" dirty="0">
              <a:ln/>
              <a:solidFill>
                <a:srgbClr val="FF33CC"/>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1" name="CasellaDiTesto 10"/>
          <p:cNvSpPr txBox="1"/>
          <p:nvPr/>
        </p:nvSpPr>
        <p:spPr>
          <a:xfrm>
            <a:off x="152400" y="1600200"/>
            <a:ext cx="8839200" cy="4278094"/>
          </a:xfrm>
          <a:prstGeom prst="rect">
            <a:avLst/>
          </a:prstGeom>
          <a:noFill/>
        </p:spPr>
        <p:txBody>
          <a:bodyPr wrap="square" rtlCol="0">
            <a:spAutoFit/>
          </a:bodyPr>
          <a:lstStyle/>
          <a:p>
            <a:pPr marL="342900" indent="-342900">
              <a:buAutoNum type="arabicPeriod"/>
            </a:pPr>
            <a:endParaRPr lang="it-IT" sz="3400" dirty="0" smtClean="0"/>
          </a:p>
          <a:p>
            <a:pPr algn="ctr"/>
            <a:r>
              <a:rPr lang="it-IT" sz="3400" dirty="0" smtClean="0">
                <a:solidFill>
                  <a:srgbClr val="03F709"/>
                </a:solidFill>
              </a:rPr>
              <a:t>Accompagnare è una grazia attraverso al quale la Chiesa stessa può essere </a:t>
            </a:r>
            <a:r>
              <a:rPr lang="it-IT" sz="3400" dirty="0" err="1" smtClean="0">
                <a:solidFill>
                  <a:srgbClr val="03F709"/>
                </a:solidFill>
              </a:rPr>
              <a:t>rievangelizzata</a:t>
            </a:r>
            <a:r>
              <a:rPr lang="it-IT" sz="3400" dirty="0" smtClean="0">
                <a:solidFill>
                  <a:srgbClr val="03F709"/>
                </a:solidFill>
              </a:rPr>
              <a:t> oggi: nella misura in cui rinasce nella comunità il desiderio missionario di farsi compagna di strada, rinasce la comunità stessa, evangelizzata da coloro che accompagna</a:t>
            </a:r>
            <a:endParaRPr lang="it-IT" sz="3400" dirty="0">
              <a:solidFill>
                <a:srgbClr val="03F70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AutoShape 2"/>
          <p:cNvSpPr>
            <a:spLocks noChangeArrowheads="1"/>
          </p:cNvSpPr>
          <p:nvPr/>
        </p:nvSpPr>
        <p:spPr bwMode="auto">
          <a:xfrm>
            <a:off x="295244" y="1428736"/>
            <a:ext cx="3209956" cy="2609864"/>
          </a:xfrm>
          <a:prstGeom prst="roundRect">
            <a:avLst>
              <a:gd name="adj" fmla="val 12495"/>
            </a:avLst>
          </a:prstGeom>
          <a:solidFill>
            <a:schemeClr val="bg1"/>
          </a:solidFill>
          <a:ln w="12700">
            <a:solidFill>
              <a:schemeClr val="tx1"/>
            </a:solidFill>
            <a:round/>
            <a:headEnd/>
            <a:tailEnd/>
          </a:ln>
          <a:effectLst>
            <a:outerShdw dist="107763" dir="2700000" algn="ctr" rotWithShape="0">
              <a:schemeClr val="bg2"/>
            </a:outerShdw>
          </a:effectLst>
        </p:spPr>
        <p:txBody>
          <a:bodyPr wrap="none" anchor="ctr"/>
          <a:lstStyle/>
          <a:p>
            <a:endParaRPr lang="it-IT"/>
          </a:p>
        </p:txBody>
      </p:sp>
      <p:sp>
        <p:nvSpPr>
          <p:cNvPr id="10" name="Rectangle 3"/>
          <p:cNvSpPr>
            <a:spLocks noChangeArrowheads="1"/>
          </p:cNvSpPr>
          <p:nvPr/>
        </p:nvSpPr>
        <p:spPr bwMode="auto">
          <a:xfrm>
            <a:off x="304799" y="2000240"/>
            <a:ext cx="3276601" cy="1200971"/>
          </a:xfrm>
          <a:prstGeom prst="rect">
            <a:avLst/>
          </a:prstGeom>
          <a:noFill/>
          <a:ln w="9525">
            <a:noFill/>
            <a:miter lim="800000"/>
            <a:headEnd/>
            <a:tailEnd/>
          </a:ln>
          <a:effectLst/>
        </p:spPr>
        <p:txBody>
          <a:bodyPr wrap="square" lIns="92075" tIns="46038" rIns="92075" bIns="46038">
            <a:spAutoFit/>
          </a:bodyPr>
          <a:lstStyle/>
          <a:p>
            <a:pPr algn="ctr" eaLnBrk="0" hangingPunct="0"/>
            <a:r>
              <a:rPr lang="it-IT" sz="2400" b="1" dirty="0" smtClean="0">
                <a:latin typeface="HomewardBound" pitchFamily="34" charset="0"/>
              </a:rPr>
              <a:t>Per una conclusione:</a:t>
            </a:r>
          </a:p>
          <a:p>
            <a:pPr algn="ctr" eaLnBrk="0" hangingPunct="0"/>
            <a:r>
              <a:rPr lang="it-IT" sz="2400" b="1" dirty="0" smtClean="0">
                <a:latin typeface="HomewardBound" pitchFamily="34" charset="0"/>
              </a:rPr>
              <a:t>I cinque tratti da sottolineare</a:t>
            </a:r>
            <a:endParaRPr lang="it-IT" sz="2400" b="1" dirty="0">
              <a:latin typeface="HomewardBound" pitchFamily="34" charset="0"/>
            </a:endParaRPr>
          </a:p>
        </p:txBody>
      </p:sp>
      <p:pic>
        <p:nvPicPr>
          <p:cNvPr id="11" name="Picture 4"/>
          <p:cNvPicPr>
            <a:picLocks noChangeArrowheads="1"/>
          </p:cNvPicPr>
          <p:nvPr/>
        </p:nvPicPr>
        <p:blipFill>
          <a:blip r:embed="rId2"/>
          <a:srcRect/>
          <a:stretch>
            <a:fillRect/>
          </a:stretch>
        </p:blipFill>
        <p:spPr bwMode="auto">
          <a:xfrm>
            <a:off x="3571868" y="285728"/>
            <a:ext cx="838200" cy="5127625"/>
          </a:xfrm>
          <a:prstGeom prst="rect">
            <a:avLst/>
          </a:prstGeom>
          <a:noFill/>
          <a:ln w="9525">
            <a:noFill/>
            <a:miter lim="800000"/>
            <a:headEnd/>
            <a:tailEnd/>
          </a:ln>
          <a:effectLst/>
        </p:spPr>
      </p:pic>
      <p:pic>
        <p:nvPicPr>
          <p:cNvPr id="13" name="Picture 6"/>
          <p:cNvPicPr>
            <a:picLocks noChangeArrowheads="1"/>
          </p:cNvPicPr>
          <p:nvPr/>
        </p:nvPicPr>
        <p:blipFill>
          <a:blip r:embed="rId3"/>
          <a:srcRect/>
          <a:stretch>
            <a:fillRect/>
          </a:stretch>
        </p:blipFill>
        <p:spPr bwMode="auto">
          <a:xfrm>
            <a:off x="5162550" y="1928802"/>
            <a:ext cx="3981450" cy="1778000"/>
          </a:xfrm>
          <a:prstGeom prst="rect">
            <a:avLst/>
          </a:prstGeom>
          <a:noFill/>
          <a:ln w="9525">
            <a:noFill/>
            <a:miter lim="800000"/>
            <a:headEnd/>
            <a:tailEnd/>
          </a:ln>
          <a:effectLst/>
        </p:spPr>
      </p:pic>
      <p:sp>
        <p:nvSpPr>
          <p:cNvPr id="15" name="Rectangle 8"/>
          <p:cNvSpPr>
            <a:spLocks noChangeArrowheads="1"/>
          </p:cNvSpPr>
          <p:nvPr/>
        </p:nvSpPr>
        <p:spPr bwMode="auto">
          <a:xfrm>
            <a:off x="4953000" y="914400"/>
            <a:ext cx="3057516" cy="1200971"/>
          </a:xfrm>
          <a:prstGeom prst="rect">
            <a:avLst/>
          </a:prstGeom>
          <a:noFill/>
          <a:ln w="9525">
            <a:noFill/>
            <a:miter lim="800000"/>
            <a:headEnd/>
            <a:tailEnd/>
          </a:ln>
          <a:effectLst/>
        </p:spPr>
        <p:txBody>
          <a:bodyPr wrap="square" lIns="92075" tIns="46038" rIns="92075" bIns="46038">
            <a:spAutoFit/>
          </a:bodyPr>
          <a:lstStyle/>
          <a:p>
            <a:pPr eaLnBrk="0" hangingPunct="0"/>
            <a:r>
              <a:rPr lang="it-IT" sz="2400" b="1" cap="all" dirty="0" err="1" smtClean="0">
                <a:latin typeface="ProseAntique" pitchFamily="66" charset="0"/>
              </a:rPr>
              <a:t>1</a:t>
            </a:r>
            <a:r>
              <a:rPr lang="it-IT" sz="2400" b="1" cap="all" dirty="0" smtClean="0">
                <a:latin typeface="ProseAntique" pitchFamily="66" charset="0"/>
              </a:rPr>
              <a:t>. Armonizzare i linguaggi della fede</a:t>
            </a:r>
            <a:endParaRPr lang="it-IT" sz="2400" b="1" cap="all" dirty="0">
              <a:latin typeface="ProseAntique" pitchFamily="66" charset="0"/>
            </a:endParaRPr>
          </a:p>
        </p:txBody>
      </p:sp>
      <p:sp>
        <p:nvSpPr>
          <p:cNvPr id="16" name="Rectangle 9"/>
          <p:cNvSpPr>
            <a:spLocks noChangeArrowheads="1"/>
          </p:cNvSpPr>
          <p:nvPr/>
        </p:nvSpPr>
        <p:spPr bwMode="auto">
          <a:xfrm>
            <a:off x="5029201" y="2209800"/>
            <a:ext cx="3657600" cy="831639"/>
          </a:xfrm>
          <a:prstGeom prst="rect">
            <a:avLst/>
          </a:prstGeom>
          <a:noFill/>
          <a:ln w="9525">
            <a:noFill/>
            <a:miter lim="800000"/>
            <a:headEnd/>
            <a:tailEnd/>
          </a:ln>
          <a:effectLst/>
        </p:spPr>
        <p:txBody>
          <a:bodyPr wrap="square" lIns="92075" tIns="46038" rIns="92075" bIns="46038">
            <a:spAutoFit/>
          </a:bodyPr>
          <a:lstStyle/>
          <a:p>
            <a:pPr eaLnBrk="0" hangingPunct="0"/>
            <a:r>
              <a:rPr lang="it-IT" sz="2400" b="1" cap="all" dirty="0" err="1" smtClean="0">
                <a:latin typeface="ProseAntique" pitchFamily="66" charset="0"/>
              </a:rPr>
              <a:t>2</a:t>
            </a:r>
            <a:r>
              <a:rPr lang="it-IT" sz="2400" b="1" cap="all" dirty="0" smtClean="0">
                <a:latin typeface="ProseAntique" pitchFamily="66" charset="0"/>
              </a:rPr>
              <a:t>. Catalizzatore Narrante</a:t>
            </a:r>
            <a:endParaRPr lang="it-IT" sz="2400" b="1" cap="all" dirty="0">
              <a:latin typeface="ProseAntique" pitchFamily="66" charset="0"/>
            </a:endParaRPr>
          </a:p>
        </p:txBody>
      </p:sp>
      <p:sp>
        <p:nvSpPr>
          <p:cNvPr id="17" name="Rectangle 10"/>
          <p:cNvSpPr>
            <a:spLocks noChangeArrowheads="1"/>
          </p:cNvSpPr>
          <p:nvPr/>
        </p:nvSpPr>
        <p:spPr bwMode="auto">
          <a:xfrm>
            <a:off x="5029200" y="3276600"/>
            <a:ext cx="2597215" cy="462307"/>
          </a:xfrm>
          <a:prstGeom prst="rect">
            <a:avLst/>
          </a:prstGeom>
          <a:noFill/>
          <a:ln w="9525">
            <a:noFill/>
            <a:miter lim="800000"/>
            <a:headEnd/>
            <a:tailEnd/>
          </a:ln>
          <a:effectLst/>
        </p:spPr>
        <p:txBody>
          <a:bodyPr wrap="none" lIns="92075" tIns="46038" rIns="92075" bIns="46038">
            <a:spAutoFit/>
          </a:bodyPr>
          <a:lstStyle/>
          <a:p>
            <a:pPr eaLnBrk="0" hangingPunct="0"/>
            <a:r>
              <a:rPr lang="it-IT" sz="2400" b="1" dirty="0" err="1" smtClean="0">
                <a:latin typeface="ProseAntique" pitchFamily="66" charset="0"/>
              </a:rPr>
              <a:t>3</a:t>
            </a:r>
            <a:r>
              <a:rPr lang="it-IT" sz="2400" b="1" dirty="0" smtClean="0">
                <a:latin typeface="ProseAntique" pitchFamily="66" charset="0"/>
              </a:rPr>
              <a:t>. MISSIONARIO</a:t>
            </a:r>
            <a:endParaRPr lang="it-IT" sz="2400" b="1" dirty="0">
              <a:latin typeface="ProseAntique" pitchFamily="66" charset="0"/>
            </a:endParaRPr>
          </a:p>
        </p:txBody>
      </p:sp>
      <p:sp>
        <p:nvSpPr>
          <p:cNvPr id="19" name="Rectangle 10"/>
          <p:cNvSpPr>
            <a:spLocks noChangeArrowheads="1"/>
          </p:cNvSpPr>
          <p:nvPr/>
        </p:nvSpPr>
        <p:spPr bwMode="auto">
          <a:xfrm>
            <a:off x="5029200" y="3886200"/>
            <a:ext cx="3430674" cy="831639"/>
          </a:xfrm>
          <a:prstGeom prst="rect">
            <a:avLst/>
          </a:prstGeom>
          <a:noFill/>
          <a:ln w="9525">
            <a:noFill/>
            <a:miter lim="800000"/>
            <a:headEnd/>
            <a:tailEnd/>
          </a:ln>
          <a:effectLst/>
        </p:spPr>
        <p:txBody>
          <a:bodyPr wrap="square" lIns="92075" tIns="46038" rIns="92075" bIns="46038">
            <a:spAutoFit/>
          </a:bodyPr>
          <a:lstStyle/>
          <a:p>
            <a:pPr eaLnBrk="0" hangingPunct="0"/>
            <a:r>
              <a:rPr lang="it-IT" sz="2400" b="1" dirty="0" err="1" smtClean="0">
                <a:latin typeface="ProseAntique" pitchFamily="66" charset="0"/>
              </a:rPr>
              <a:t>4</a:t>
            </a:r>
            <a:r>
              <a:rPr lang="it-IT" sz="2400" b="1" dirty="0" smtClean="0">
                <a:latin typeface="ProseAntique" pitchFamily="66" charset="0"/>
              </a:rPr>
              <a:t>. COSTRUTTORE </a:t>
            </a:r>
            <a:r>
              <a:rPr lang="it-IT" sz="2400" b="1" dirty="0" err="1" smtClean="0">
                <a:latin typeface="ProseAntique" pitchFamily="66" charset="0"/>
              </a:rPr>
              <a:t>DI</a:t>
            </a:r>
            <a:r>
              <a:rPr lang="it-IT" sz="2400" b="1" dirty="0" smtClean="0">
                <a:latin typeface="ProseAntique" pitchFamily="66" charset="0"/>
              </a:rPr>
              <a:t> COMUNITA’</a:t>
            </a:r>
          </a:p>
        </p:txBody>
      </p:sp>
      <p:sp>
        <p:nvSpPr>
          <p:cNvPr id="12" name="Rectangle 10"/>
          <p:cNvSpPr>
            <a:spLocks noChangeArrowheads="1"/>
          </p:cNvSpPr>
          <p:nvPr/>
        </p:nvSpPr>
        <p:spPr bwMode="auto">
          <a:xfrm>
            <a:off x="5105400" y="4876800"/>
            <a:ext cx="3810000" cy="1200971"/>
          </a:xfrm>
          <a:prstGeom prst="rect">
            <a:avLst/>
          </a:prstGeom>
          <a:noFill/>
          <a:ln w="9525">
            <a:noFill/>
            <a:miter lim="800000"/>
            <a:headEnd/>
            <a:tailEnd/>
          </a:ln>
          <a:effectLst/>
        </p:spPr>
        <p:txBody>
          <a:bodyPr wrap="square" lIns="92075" tIns="46038" rIns="92075" bIns="46038">
            <a:spAutoFit/>
          </a:bodyPr>
          <a:lstStyle/>
          <a:p>
            <a:pPr eaLnBrk="0" hangingPunct="0"/>
            <a:r>
              <a:rPr lang="it-IT" sz="2400" b="1" dirty="0" err="1" smtClean="0">
                <a:latin typeface="ProseAntique" pitchFamily="66" charset="0"/>
              </a:rPr>
              <a:t>5</a:t>
            </a:r>
            <a:r>
              <a:rPr lang="it-IT" sz="2400" b="1" dirty="0" smtClean="0">
                <a:latin typeface="ProseAntique" pitchFamily="66" charset="0"/>
              </a:rPr>
              <a:t>. </a:t>
            </a:r>
            <a:r>
              <a:rPr lang="it-IT" sz="2400" b="1" cap="all" dirty="0" smtClean="0">
                <a:latin typeface="ProseAntique" pitchFamily="66" charset="0"/>
              </a:rPr>
              <a:t>Formazione base vs formazione permanente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dissolv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dissolv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dissolve">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dissolve">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dissolv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5" grpId="0"/>
      <p:bldP spid="16" grpId="0"/>
      <p:bldP spid="17" grpId="0"/>
      <p:bldP spid="19" grpId="0"/>
      <p:bldP spid="12" grpId="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144655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400" b="1" cap="all" dirty="0" smtClean="0">
                <a:ln/>
                <a:solidFill>
                  <a:schemeClr val="accent5">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Nella chiesa, madre che genera alla fede</a:t>
            </a:r>
            <a:endParaRPr lang="it-IT" sz="4400" b="1" cap="all" dirty="0">
              <a:ln/>
              <a:solidFill>
                <a:schemeClr val="accent5">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Ovale 7"/>
          <p:cNvSpPr/>
          <p:nvPr/>
        </p:nvSpPr>
        <p:spPr>
          <a:xfrm>
            <a:off x="285720" y="2786058"/>
            <a:ext cx="3786214" cy="3786214"/>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81000" y="3505200"/>
            <a:ext cx="3500462" cy="2554545"/>
          </a:xfrm>
          <a:prstGeom prst="rect">
            <a:avLst/>
          </a:prstGeom>
          <a:noFill/>
        </p:spPr>
        <p:txBody>
          <a:bodyPr wrap="square" rtlCol="0">
            <a:spAutoFit/>
          </a:bodyPr>
          <a:lstStyle/>
          <a:p>
            <a:pPr algn="ctr"/>
            <a:r>
              <a:rPr lang="it-IT" sz="3200" b="1" dirty="0" smtClean="0"/>
              <a:t>Favorire una viva, esplicita e operosa professione di fede (47-48)</a:t>
            </a:r>
            <a:endParaRPr lang="it-IT" sz="3200" dirty="0"/>
          </a:p>
        </p:txBody>
      </p:sp>
      <p:cxnSp>
        <p:nvCxnSpPr>
          <p:cNvPr id="11" name="Connettore 2 10"/>
          <p:cNvCxnSpPr/>
          <p:nvPr/>
        </p:nvCxnSpPr>
        <p:spPr>
          <a:xfrm flipV="1">
            <a:off x="4143372" y="2819400"/>
            <a:ext cx="1190628" cy="1143526"/>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5715000" y="2133600"/>
            <a:ext cx="3214710" cy="1015663"/>
          </a:xfrm>
          <a:prstGeom prst="rect">
            <a:avLst/>
          </a:prstGeom>
          <a:noFill/>
        </p:spPr>
        <p:txBody>
          <a:bodyPr wrap="square" rtlCol="0">
            <a:spAutoFit/>
          </a:bodyPr>
          <a:lstStyle/>
          <a:p>
            <a:pPr algn="ctr"/>
            <a:r>
              <a:rPr lang="it-IT" sz="2000" dirty="0" smtClean="0"/>
              <a:t>Catechesi a servizio dell’IC di cui è uno  degli elementi fondamentali.</a:t>
            </a:r>
            <a:endParaRPr lang="it-IT" sz="2000" dirty="0"/>
          </a:p>
        </p:txBody>
      </p:sp>
      <p:cxnSp>
        <p:nvCxnSpPr>
          <p:cNvPr id="16" name="Connettore 2 15"/>
          <p:cNvCxnSpPr/>
          <p:nvPr/>
        </p:nvCxnSpPr>
        <p:spPr>
          <a:xfrm flipV="1">
            <a:off x="4214810" y="4724400"/>
            <a:ext cx="1423990" cy="204798"/>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791200" y="4038600"/>
            <a:ext cx="3214710" cy="2462212"/>
          </a:xfrm>
          <a:prstGeom prst="rect">
            <a:avLst/>
          </a:prstGeom>
          <a:noFill/>
        </p:spPr>
        <p:txBody>
          <a:bodyPr wrap="square" rtlCol="0">
            <a:spAutoFit/>
          </a:bodyPr>
          <a:lstStyle/>
          <a:p>
            <a:pPr algn="ctr"/>
            <a:r>
              <a:rPr lang="it-IT" sz="2200" dirty="0" smtClean="0"/>
              <a:t>Non si dà relazione con Cristo, prescindendo da un rapporto inter-personale, da una partecipazione alla vita della comunità (Io credo </a:t>
            </a:r>
            <a:r>
              <a:rPr lang="it-IT" sz="2200" dirty="0" err="1" smtClean="0"/>
              <a:t>–</a:t>
            </a:r>
            <a:r>
              <a:rPr lang="it-IT" sz="2200" dirty="0" smtClean="0"/>
              <a:t> </a:t>
            </a:r>
            <a:r>
              <a:rPr lang="it-IT" sz="2200" dirty="0" smtClean="0"/>
              <a:t>N</a:t>
            </a:r>
            <a:r>
              <a:rPr lang="it-IT" sz="2200" dirty="0" smtClean="0"/>
              <a:t>oi crediamo)</a:t>
            </a:r>
            <a:endParaRPr lang="it-IT" sz="2200" dirty="0"/>
          </a:p>
        </p:txBody>
      </p:sp>
      <p:sp>
        <p:nvSpPr>
          <p:cNvPr id="14" name="Rettangolo 13"/>
          <p:cNvSpPr/>
          <p:nvPr/>
        </p:nvSpPr>
        <p:spPr>
          <a:xfrm>
            <a:off x="806932" y="1882914"/>
            <a:ext cx="3134191" cy="707886"/>
          </a:xfrm>
          <a:prstGeom prst="rect">
            <a:avLst/>
          </a:prstGeom>
          <a:noFill/>
        </p:spPr>
        <p:txBody>
          <a:bodyPr wrap="none" lIns="91440" tIns="45720" rIns="91440" bIns="45720">
            <a:spAutoFit/>
          </a:bodyPr>
          <a:lstStyle/>
          <a:p>
            <a:pPr algn="ctr"/>
            <a:r>
              <a:rPr lang="it-IT" sz="4000" b="1" dirty="0" smtClean="0">
                <a:ln w="31550" cmpd="sng">
                  <a:solidFill>
                    <a:schemeClr val="accent5">
                      <a:lumMod val="75000"/>
                    </a:schemeClr>
                  </a:solidFill>
                  <a:prstDash val="solid"/>
                </a:ln>
                <a:noFill/>
                <a:effectLst>
                  <a:outerShdw blurRad="41275" dist="12700" dir="12000000" algn="tl" rotWithShape="0">
                    <a:srgbClr val="000000">
                      <a:alpha val="40000"/>
                    </a:srgbClr>
                  </a:outerShdw>
                </a:effectLst>
              </a:rPr>
              <a:t>La catechesi</a:t>
            </a:r>
            <a:endParaRPr lang="it-IT" sz="4000" b="1" cap="none" spc="0" dirty="0">
              <a:ln w="31550" cmpd="sng">
                <a:solidFill>
                  <a:schemeClr val="accent5">
                    <a:lumMod val="75000"/>
                  </a:schemeClr>
                </a:solidFill>
                <a:prstDash val="solid"/>
              </a:ln>
              <a:no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7"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2" grpId="0"/>
      <p:bldP spid="19" grpId="0"/>
      <p:bldP spid="14"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76944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400" b="1" cap="all" dirty="0" smtClean="0">
                <a:ln/>
                <a:solidFill>
                  <a:schemeClr val="accent4">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Gli itinerari di IC</a:t>
            </a:r>
            <a:endParaRPr lang="it-IT" sz="4400" b="1" cap="all" dirty="0">
              <a:ln/>
              <a:solidFill>
                <a:schemeClr val="accent4">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Ovale 7"/>
          <p:cNvSpPr/>
          <p:nvPr/>
        </p:nvSpPr>
        <p:spPr>
          <a:xfrm>
            <a:off x="285720" y="2209800"/>
            <a:ext cx="3786214" cy="3786214"/>
          </a:xfrm>
          <a:prstGeom prst="ellipse">
            <a:avLst/>
          </a:prstGeom>
          <a:noFill/>
          <a:ln>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81000" y="2928942"/>
            <a:ext cx="3500462" cy="2554545"/>
          </a:xfrm>
          <a:prstGeom prst="rect">
            <a:avLst/>
          </a:prstGeom>
          <a:noFill/>
        </p:spPr>
        <p:txBody>
          <a:bodyPr wrap="square" rtlCol="0">
            <a:spAutoFit/>
          </a:bodyPr>
          <a:lstStyle/>
          <a:p>
            <a:pPr algn="ctr"/>
            <a:r>
              <a:rPr lang="it-IT" sz="3200" b="1" dirty="0" smtClean="0"/>
              <a:t>Apprendistato di vita cristiana, armonizzando tutti i linguaggi della fede</a:t>
            </a:r>
            <a:endParaRPr lang="it-IT" sz="3200" dirty="0"/>
          </a:p>
        </p:txBody>
      </p:sp>
      <p:sp>
        <p:nvSpPr>
          <p:cNvPr id="12" name="CasellaDiTesto 11"/>
          <p:cNvSpPr txBox="1"/>
          <p:nvPr/>
        </p:nvSpPr>
        <p:spPr>
          <a:xfrm>
            <a:off x="4648200" y="1905000"/>
            <a:ext cx="4191000" cy="4770537"/>
          </a:xfrm>
          <a:prstGeom prst="rect">
            <a:avLst/>
          </a:prstGeom>
          <a:noFill/>
        </p:spPr>
        <p:txBody>
          <a:bodyPr wrap="square" rtlCol="0">
            <a:spAutoFit/>
          </a:bodyPr>
          <a:lstStyle/>
          <a:p>
            <a:pPr marL="457200" indent="-457200">
              <a:buAutoNum type="arabicPeriod"/>
            </a:pPr>
            <a:r>
              <a:rPr lang="it-IT" sz="2400" dirty="0" smtClean="0"/>
              <a:t>Cammino globale e integrale;</a:t>
            </a:r>
          </a:p>
          <a:p>
            <a:pPr marL="457200" indent="-457200">
              <a:buAutoNum type="arabicPeriod"/>
            </a:pPr>
            <a:r>
              <a:rPr lang="it-IT" sz="2400" dirty="0" smtClean="0"/>
              <a:t>Un itinerario  tappe (PA-C-M);</a:t>
            </a:r>
          </a:p>
          <a:p>
            <a:pPr marL="457200" indent="-457200">
              <a:buAutoNum type="arabicPeriod"/>
            </a:pPr>
            <a:r>
              <a:rPr lang="it-IT" sz="2400" dirty="0" smtClean="0"/>
              <a:t>Il discernimento della comunità;</a:t>
            </a:r>
          </a:p>
          <a:p>
            <a:pPr marL="457200" indent="-457200">
              <a:buAutoNum type="arabicPeriod"/>
            </a:pPr>
            <a:r>
              <a:rPr lang="it-IT" sz="2400" dirty="0" smtClean="0"/>
              <a:t>Le connessioni dei tre sacramenti;</a:t>
            </a:r>
          </a:p>
          <a:p>
            <a:pPr marL="457200" indent="-457200">
              <a:buAutoNum type="arabicPeriod"/>
            </a:pPr>
            <a:r>
              <a:rPr lang="it-IT" sz="2400" dirty="0" smtClean="0"/>
              <a:t>Comunità;</a:t>
            </a:r>
          </a:p>
          <a:p>
            <a:pPr marL="457200" indent="-457200">
              <a:buAutoNum type="arabicPeriod"/>
            </a:pPr>
            <a:r>
              <a:rPr lang="it-IT" sz="2400" dirty="0" smtClean="0"/>
              <a:t>La parrocchia luogo ordinario di IC.</a:t>
            </a:r>
          </a:p>
          <a:p>
            <a:pPr marL="457200" indent="-457200">
              <a:buAutoNum type="arabicPeriod"/>
            </a:pPr>
            <a:endParaRPr lang="it-IT" sz="2000" dirty="0" smtClean="0"/>
          </a:p>
          <a:p>
            <a:endParaRPr lang="it-IT" sz="2000" dirty="0"/>
          </a:p>
        </p:txBody>
      </p:sp>
      <p:sp>
        <p:nvSpPr>
          <p:cNvPr id="14" name="Rettangolo 13"/>
          <p:cNvSpPr/>
          <p:nvPr/>
        </p:nvSpPr>
        <p:spPr>
          <a:xfrm>
            <a:off x="0" y="1219200"/>
            <a:ext cx="6437129" cy="707886"/>
          </a:xfrm>
          <a:prstGeom prst="rect">
            <a:avLst/>
          </a:prstGeom>
          <a:noFill/>
        </p:spPr>
        <p:txBody>
          <a:bodyPr wrap="none" lIns="91440" tIns="45720" rIns="91440" bIns="45720">
            <a:spAutoFit/>
          </a:bodyPr>
          <a:lstStyle/>
          <a:p>
            <a:pPr algn="ctr"/>
            <a:r>
              <a:rPr lang="it-IT" sz="4000" b="1" dirty="0" smtClean="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rPr>
              <a:t>Ispirazione catecumenale</a:t>
            </a:r>
            <a:endParaRPr lang="it-IT" sz="4000" b="1" cap="none" spc="0" dirty="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endParaRPr>
          </a:p>
        </p:txBody>
      </p:sp>
      <p:sp>
        <p:nvSpPr>
          <p:cNvPr id="10" name="CasellaDiTesto 9"/>
          <p:cNvSpPr txBox="1"/>
          <p:nvPr/>
        </p:nvSpPr>
        <p:spPr>
          <a:xfrm>
            <a:off x="1143000" y="5997714"/>
            <a:ext cx="7010400" cy="707886"/>
          </a:xfrm>
          <a:prstGeom prst="rect">
            <a:avLst/>
          </a:prstGeom>
          <a:noFill/>
        </p:spPr>
        <p:txBody>
          <a:bodyPr wrap="square" rtlCol="0">
            <a:spAutoFit/>
          </a:bodyPr>
          <a:lstStyle/>
          <a:p>
            <a:pPr algn="ctr"/>
            <a:r>
              <a:rPr lang="it-IT" sz="2000" b="1" dirty="0" smtClean="0">
                <a:solidFill>
                  <a:schemeClr val="accent5">
                    <a:lumMod val="60000"/>
                    <a:lumOff val="40000"/>
                  </a:schemeClr>
                </a:solidFill>
              </a:rPr>
              <a:t>E’ necessario avviare un processo di riforma di IC di ispirazione catecumenale.</a:t>
            </a:r>
            <a:endParaRPr lang="it-IT" sz="2000"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7"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7"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2" grpId="0"/>
      <p:bldP spid="14" grpId="0"/>
      <p:bldP spid="10" grpId="0"/>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76944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400" b="1" cap="all" dirty="0" smtClean="0">
                <a:ln/>
                <a:solidFill>
                  <a:schemeClr val="accent4">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Gli itinerari di IC</a:t>
            </a:r>
            <a:endParaRPr lang="it-IT" sz="4400" b="1" cap="all" dirty="0">
              <a:ln/>
              <a:solidFill>
                <a:schemeClr val="accent4">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CasellaDiTesto 8"/>
          <p:cNvSpPr txBox="1"/>
          <p:nvPr/>
        </p:nvSpPr>
        <p:spPr>
          <a:xfrm>
            <a:off x="381000" y="2286000"/>
            <a:ext cx="3500462" cy="4154983"/>
          </a:xfrm>
          <a:prstGeom prst="rect">
            <a:avLst/>
          </a:prstGeom>
          <a:noFill/>
        </p:spPr>
        <p:txBody>
          <a:bodyPr wrap="square" rtlCol="0">
            <a:spAutoFit/>
          </a:bodyPr>
          <a:lstStyle/>
          <a:p>
            <a:pPr marL="457200" indent="-457200">
              <a:buAutoNum type="arabicPeriod"/>
            </a:pPr>
            <a:r>
              <a:rPr lang="it-IT" sz="2400" dirty="0" smtClean="0"/>
              <a:t>Una IC che armonizza: catechesi, liturgia, carità e comunione;</a:t>
            </a:r>
          </a:p>
          <a:p>
            <a:pPr marL="457200" indent="-457200">
              <a:buAutoNum type="arabicPeriod"/>
            </a:pPr>
            <a:r>
              <a:rPr lang="it-IT" sz="2400" dirty="0" smtClean="0"/>
              <a:t>Itinerari collegati ma distinti per bambini e genitori;</a:t>
            </a:r>
          </a:p>
          <a:p>
            <a:pPr marL="457200" indent="-457200">
              <a:buAutoNum type="arabicPeriod"/>
            </a:pPr>
            <a:r>
              <a:rPr lang="it-IT" sz="2400" dirty="0" smtClean="0"/>
              <a:t>Attenzione a itinerari per risvegliare la fede nei genitori.</a:t>
            </a:r>
          </a:p>
          <a:p>
            <a:pPr marL="457200" indent="-457200"/>
            <a:endParaRPr lang="it-IT" sz="2400" dirty="0"/>
          </a:p>
        </p:txBody>
      </p:sp>
      <p:sp>
        <p:nvSpPr>
          <p:cNvPr id="12" name="CasellaDiTesto 11"/>
          <p:cNvSpPr txBox="1"/>
          <p:nvPr/>
        </p:nvSpPr>
        <p:spPr>
          <a:xfrm>
            <a:off x="4648200" y="2087463"/>
            <a:ext cx="4191000" cy="3662541"/>
          </a:xfrm>
          <a:prstGeom prst="rect">
            <a:avLst/>
          </a:prstGeom>
          <a:noFill/>
        </p:spPr>
        <p:txBody>
          <a:bodyPr wrap="square" rtlCol="0">
            <a:spAutoFit/>
          </a:bodyPr>
          <a:lstStyle/>
          <a:p>
            <a:pPr marL="457200" indent="-457200">
              <a:buAutoNum type="arabicPeriod"/>
            </a:pPr>
            <a:r>
              <a:rPr lang="it-IT" sz="2400" dirty="0" smtClean="0"/>
              <a:t>Concerne un periodo particolare del soggetto;</a:t>
            </a:r>
          </a:p>
          <a:p>
            <a:pPr marL="457200" indent="-457200">
              <a:buAutoNum type="arabicPeriod"/>
            </a:pPr>
            <a:r>
              <a:rPr lang="it-IT" sz="2400" dirty="0" smtClean="0"/>
              <a:t>Continuità e discontinuità;</a:t>
            </a:r>
          </a:p>
          <a:p>
            <a:pPr marL="457200" indent="-457200">
              <a:buAutoNum type="arabicPeriod"/>
            </a:pPr>
            <a:r>
              <a:rPr lang="it-IT" sz="2400" dirty="0" smtClean="0"/>
              <a:t>Tempo di una esperienza bella di Chiesa e di prima personalizzazione della fede;</a:t>
            </a:r>
          </a:p>
          <a:p>
            <a:pPr marL="457200" indent="-457200">
              <a:buAutoNum type="arabicPeriod"/>
            </a:pPr>
            <a:r>
              <a:rPr lang="it-IT" sz="2400" dirty="0" smtClean="0"/>
              <a:t>In un progetto di PG.</a:t>
            </a:r>
          </a:p>
          <a:p>
            <a:pPr marL="457200" indent="-457200">
              <a:buAutoNum type="arabicPeriod"/>
            </a:pPr>
            <a:endParaRPr lang="it-IT" sz="2000" dirty="0" smtClean="0"/>
          </a:p>
          <a:p>
            <a:endParaRPr lang="it-IT" sz="2000" dirty="0"/>
          </a:p>
        </p:txBody>
      </p:sp>
      <p:sp>
        <p:nvSpPr>
          <p:cNvPr id="14" name="Rettangolo 13"/>
          <p:cNvSpPr/>
          <p:nvPr/>
        </p:nvSpPr>
        <p:spPr>
          <a:xfrm>
            <a:off x="533400" y="1295400"/>
            <a:ext cx="2986414" cy="707886"/>
          </a:xfrm>
          <a:prstGeom prst="rect">
            <a:avLst/>
          </a:prstGeom>
          <a:noFill/>
        </p:spPr>
        <p:txBody>
          <a:bodyPr wrap="none" lIns="91440" tIns="45720" rIns="91440" bIns="45720">
            <a:spAutoFit/>
          </a:bodyPr>
          <a:lstStyle/>
          <a:p>
            <a:pPr algn="ctr"/>
            <a:r>
              <a:rPr lang="it-IT" sz="4000" b="1" dirty="0" smtClean="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rPr>
              <a:t>IC 6-14 anni</a:t>
            </a:r>
            <a:endParaRPr lang="it-IT" sz="4000" b="1" cap="none" spc="0" dirty="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endParaRPr>
          </a:p>
        </p:txBody>
      </p:sp>
      <p:sp>
        <p:nvSpPr>
          <p:cNvPr id="11" name="Rettangolo 10"/>
          <p:cNvSpPr/>
          <p:nvPr/>
        </p:nvSpPr>
        <p:spPr>
          <a:xfrm>
            <a:off x="4671978" y="1371600"/>
            <a:ext cx="3548467" cy="707886"/>
          </a:xfrm>
          <a:prstGeom prst="rect">
            <a:avLst/>
          </a:prstGeom>
          <a:noFill/>
        </p:spPr>
        <p:txBody>
          <a:bodyPr wrap="none" lIns="91440" tIns="45720" rIns="91440" bIns="45720">
            <a:spAutoFit/>
          </a:bodyPr>
          <a:lstStyle/>
          <a:p>
            <a:pPr algn="ctr"/>
            <a:r>
              <a:rPr lang="it-IT" sz="4000" b="1" dirty="0" smtClean="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rPr>
              <a:t>La mistagogia</a:t>
            </a:r>
            <a:endParaRPr lang="it-IT" sz="4000" b="1" cap="none" spc="0" dirty="0">
              <a:ln w="31550" cmpd="sng">
                <a:solidFill>
                  <a:schemeClr val="bg2">
                    <a:lumMod val="20000"/>
                    <a:lumOff val="80000"/>
                  </a:schemeClr>
                </a:solidFill>
                <a:prstDash val="solid"/>
              </a:ln>
              <a:no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7"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4" grpId="0"/>
      <p:bldP spid="11"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5400" b="1" cap="all" dirty="0" smtClean="0">
                <a:ln/>
                <a:solidFill>
                  <a:srgbClr val="03F709"/>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L’evangelizzatore</a:t>
            </a:r>
            <a:endParaRPr lang="it-IT" sz="5400" b="1" cap="all" spc="0" dirty="0">
              <a:ln/>
              <a:solidFill>
                <a:srgbClr val="03F709"/>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CasellaDiTesto 8"/>
          <p:cNvSpPr txBox="1"/>
          <p:nvPr/>
        </p:nvSpPr>
        <p:spPr>
          <a:xfrm>
            <a:off x="228600" y="1371600"/>
            <a:ext cx="8458200" cy="4832093"/>
          </a:xfrm>
          <a:prstGeom prst="rect">
            <a:avLst/>
          </a:prstGeom>
          <a:noFill/>
        </p:spPr>
        <p:txBody>
          <a:bodyPr wrap="square" rtlCol="0">
            <a:spAutoFit/>
          </a:bodyPr>
          <a:lstStyle/>
          <a:p>
            <a:pPr algn="just"/>
            <a:r>
              <a:rPr lang="it-IT" sz="2800" dirty="0" smtClean="0"/>
              <a:t>L’evangelizzatore è un cristiano adulto, cittadino responsabile, capace di narrare e motivare la propria vicenda di fede e di raccontare la sua esperienza di Cristo, radicata nell’appartenenza ecclesiale. Egli è un annunciatore della Parola che dona la gioia, mediatore di un’esperienza ecclesiale ampia e positiva, accompagnatore leale e affidabile nei passaggi fondamentali della vita di quanti gli sono affidati. Non deve conoscere tutto, ma sa che il Vangelo è capace di illuminare ogni dimensione umana.</a:t>
            </a:r>
            <a:endParaRPr lang="it-IT"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685800" y="0"/>
            <a:ext cx="7460483"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Il catechista</a:t>
            </a:r>
            <a:endParaRPr lang="it-IT" sz="4000" b="1" cap="all" spc="0" dirty="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7" name="CasellaDiTesto 16"/>
          <p:cNvSpPr txBox="1"/>
          <p:nvPr/>
        </p:nvSpPr>
        <p:spPr>
          <a:xfrm>
            <a:off x="0" y="685800"/>
            <a:ext cx="9144000" cy="6186308"/>
          </a:xfrm>
          <a:prstGeom prst="rect">
            <a:avLst/>
          </a:prstGeom>
          <a:noFill/>
        </p:spPr>
        <p:txBody>
          <a:bodyPr wrap="square" rtlCol="0">
            <a:spAutoFit/>
          </a:bodyPr>
          <a:lstStyle/>
          <a:p>
            <a:pPr marL="88900" lvl="0" indent="-88900"/>
            <a:r>
              <a:rPr lang="it-IT" sz="2200" dirty="0" smtClean="0"/>
              <a:t>Il catechista è un credente che si colloca dentro il progetto amorevole di Dio e di rende disponibile a seguirlo; come testimone egli: </a:t>
            </a:r>
          </a:p>
          <a:p>
            <a:pPr marL="514350" lvl="0" indent="-514350">
              <a:buAutoNum type="alphaLcPeriod"/>
            </a:pPr>
            <a:r>
              <a:rPr lang="it-IT" sz="2200" dirty="0" smtClean="0"/>
              <a:t>vive la risposta alla chiamata dentro una comunità;</a:t>
            </a:r>
          </a:p>
          <a:p>
            <a:pPr marL="514350" lvl="0" indent="-514350">
              <a:buAutoNum type="alphaLcPeriod"/>
            </a:pPr>
            <a:endParaRPr lang="it-IT" sz="2200" dirty="0" smtClean="0"/>
          </a:p>
          <a:p>
            <a:pPr lvl="0"/>
            <a:r>
              <a:rPr lang="it-IT" sz="2200" dirty="0" smtClean="0"/>
              <a:t>b. è capace di un’identità relazionale, in grado di realizzare sinergie con gli  altri agenti dell’educazione;</a:t>
            </a:r>
          </a:p>
          <a:p>
            <a:pPr lvl="0"/>
            <a:endParaRPr lang="it-IT" sz="2200" dirty="0" smtClean="0"/>
          </a:p>
          <a:p>
            <a:pPr lvl="0"/>
            <a:r>
              <a:rPr lang="it-IT" sz="2200" dirty="0" smtClean="0"/>
              <a:t>c. Svolge il compito specifico di promuovere itinerari organici e progressivi per favorire la maturazione globale della fede in un determinato gruppo di interlocutori</a:t>
            </a:r>
          </a:p>
          <a:p>
            <a:pPr lvl="0"/>
            <a:endParaRPr lang="it-IT" sz="2200" dirty="0" smtClean="0"/>
          </a:p>
          <a:p>
            <a:pPr lvl="0"/>
            <a:r>
              <a:rPr lang="it-IT" sz="2200" dirty="0" smtClean="0"/>
              <a:t>d. con una certa competenza pastorale, elabora, verifica e confronta costantemente nel gruppo dei catechisti e con i presbiteri della comunità la sua azione educativa;</a:t>
            </a:r>
          </a:p>
          <a:p>
            <a:pPr lvl="0"/>
            <a:endParaRPr lang="it-IT" sz="2200" dirty="0" smtClean="0"/>
          </a:p>
          <a:p>
            <a:pPr lvl="0"/>
            <a:r>
              <a:rPr lang="it-IT" sz="2200" dirty="0" smtClean="0"/>
              <a:t>e. armonizza i linguaggi della fede </a:t>
            </a:r>
            <a:r>
              <a:rPr lang="it-IT" sz="2200" dirty="0" err="1" smtClean="0"/>
              <a:t>–</a:t>
            </a:r>
            <a:r>
              <a:rPr lang="it-IT" sz="2200" dirty="0" smtClean="0"/>
              <a:t> narrativo, biblico, teologico, </a:t>
            </a:r>
            <a:r>
              <a:rPr lang="it-IT" sz="2200" dirty="0" err="1" smtClean="0"/>
              <a:t>simbolico-liturgico</a:t>
            </a:r>
            <a:r>
              <a:rPr lang="it-IT" sz="2200" dirty="0" smtClean="0"/>
              <a:t>, </a:t>
            </a:r>
            <a:r>
              <a:rPr lang="it-IT" sz="2200" dirty="0" err="1" smtClean="0"/>
              <a:t>simbolico-esperienziale</a:t>
            </a:r>
            <a:r>
              <a:rPr lang="it-IT" sz="2200" dirty="0" smtClean="0"/>
              <a:t>, estetico, argomentativo </a:t>
            </a:r>
            <a:r>
              <a:rPr lang="it-IT" sz="2200" dirty="0" err="1" smtClean="0"/>
              <a:t>–</a:t>
            </a:r>
            <a:r>
              <a:rPr lang="it-IT" sz="2200" dirty="0" smtClean="0"/>
              <a:t> per impostare l’azione catechistica (IG 73)</a:t>
            </a:r>
            <a:endParaRPr lang="it-IT"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Uomo e donna della memoria</a:t>
            </a:r>
            <a:endParaRPr lang="it-IT" sz="4000" b="1" cap="all" spc="0" dirty="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CasellaDiTesto 8"/>
          <p:cNvSpPr txBox="1"/>
          <p:nvPr/>
        </p:nvSpPr>
        <p:spPr>
          <a:xfrm>
            <a:off x="228600" y="1524000"/>
            <a:ext cx="8458200" cy="5016757"/>
          </a:xfrm>
          <a:prstGeom prst="rect">
            <a:avLst/>
          </a:prstGeom>
          <a:noFill/>
        </p:spPr>
        <p:txBody>
          <a:bodyPr wrap="square" rtlCol="0">
            <a:spAutoFit/>
          </a:bodyPr>
          <a:lstStyle/>
          <a:p>
            <a:pPr algn="just"/>
            <a:r>
              <a:rPr lang="it-IT" sz="3200" dirty="0" smtClean="0">
                <a:latin typeface="Constantia (Corpo)"/>
                <a:cs typeface="Constantia (Corpo)"/>
              </a:rPr>
              <a:t>«Chi è il catechista? È colui che custodisce e alimenta la memoria di Dio; la custodisce in se stesso e la sa risvegliare negli altri. (</a:t>
            </a:r>
            <a:r>
              <a:rPr lang="it-IT" sz="3200" dirty="0" err="1" smtClean="0">
                <a:latin typeface="Constantia (Corpo)"/>
                <a:cs typeface="Constantia (Corpo)"/>
              </a:rPr>
              <a:t>…</a:t>
            </a:r>
            <a:r>
              <a:rPr lang="it-IT" sz="3200" dirty="0" smtClean="0">
                <a:latin typeface="Constantia (Corpo)"/>
                <a:cs typeface="Constantia (Corpo)"/>
              </a:rPr>
              <a:t>) La fede contiene proprio la memoria della storia di Dio con noi, la memoria dell’incontro con Dio che si muove per primo, che crea e salva, che ci trasforma; la fede è memoria della sua Parola che scalda il cuore, delle sue azioni di salvezza con cui ci dona vita, ci purifica, ci cura, ci nutre.</a:t>
            </a:r>
            <a:endParaRPr lang="it-IT" sz="3200" dirty="0">
              <a:latin typeface="Constantia (Corpo)"/>
              <a:cs typeface="Constantia (Corp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76200"/>
            <a:ext cx="7460483"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dirty="0" smtClean="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Uomo e donna della memoria</a:t>
            </a:r>
            <a:endParaRPr lang="it-IT" sz="4000" b="1" cap="all" spc="0" dirty="0">
              <a:ln/>
              <a:solidFill>
                <a:srgbClr val="FF7236"/>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9" name="CasellaDiTesto 8"/>
          <p:cNvSpPr txBox="1"/>
          <p:nvPr/>
        </p:nvSpPr>
        <p:spPr>
          <a:xfrm>
            <a:off x="228600" y="1066800"/>
            <a:ext cx="8686800" cy="6001642"/>
          </a:xfrm>
          <a:prstGeom prst="rect">
            <a:avLst/>
          </a:prstGeom>
          <a:noFill/>
        </p:spPr>
        <p:txBody>
          <a:bodyPr wrap="square" rtlCol="0">
            <a:spAutoFit/>
          </a:bodyPr>
          <a:lstStyle/>
          <a:p>
            <a:pPr algn="just"/>
            <a:r>
              <a:rPr lang="it-IT" sz="3100" dirty="0" smtClean="0">
                <a:latin typeface="Constantia (Corpo)"/>
                <a:cs typeface="Constantia (Corpo)"/>
              </a:rPr>
              <a:t>Il catechista è proprio un cristiano che mette questa memoria al servizio dell’annuncio; non per farsi vedere, non per parlare di sé, ma per parlare di Dio, del suo amore, della sua fedeltà. Parlare e trasmettere tutto quello che Dio ha rivelato, cioè la dottrina nella sua totalità, senza tagliare né aggiungere. (</a:t>
            </a:r>
            <a:r>
              <a:rPr lang="it-IT" sz="3100" dirty="0" err="1" smtClean="0">
                <a:latin typeface="Constantia (Corpo)"/>
                <a:cs typeface="Constantia (Corpo)"/>
              </a:rPr>
              <a:t>…</a:t>
            </a:r>
            <a:r>
              <a:rPr lang="it-IT" sz="3100" dirty="0" smtClean="0">
                <a:latin typeface="Constantia (Corpo)"/>
                <a:cs typeface="Constantia (Corpo)"/>
              </a:rPr>
              <a:t>) Il catechista allora è un cristiano che porta in sé la memoria di Dio, si lascia guidare dalla memoria di Dio in tutta la sua vita, e la sa risvegliare nel cuore degli altri». (</a:t>
            </a:r>
            <a:r>
              <a:rPr lang="it-IT" sz="3100" i="1" dirty="0" smtClean="0">
                <a:latin typeface="Constantia (Corpo)"/>
                <a:cs typeface="Constantia (Corpo)"/>
              </a:rPr>
              <a:t>Omelia alla messa dei catechisti nell’anno della fede </a:t>
            </a:r>
            <a:r>
              <a:rPr lang="it-IT" sz="3100" i="1" dirty="0" err="1" smtClean="0">
                <a:latin typeface="Constantia (Corpo)"/>
                <a:cs typeface="Constantia (Corpo)"/>
              </a:rPr>
              <a:t>–</a:t>
            </a:r>
            <a:r>
              <a:rPr lang="it-IT" sz="3100" i="1" dirty="0" smtClean="0">
                <a:latin typeface="Constantia (Corpo)"/>
                <a:cs typeface="Constantia (Corpo)"/>
              </a:rPr>
              <a:t> IG 74</a:t>
            </a:r>
            <a:r>
              <a:rPr lang="it-IT" sz="3100" dirty="0" smtClean="0">
                <a:latin typeface="Constantia (Corpo)"/>
                <a:cs typeface="Constantia (Corpo)"/>
              </a:rPr>
              <a:t>)</a:t>
            </a:r>
            <a:endParaRPr lang="it-IT" sz="3100" dirty="0">
              <a:latin typeface="Constantia (Corpo)"/>
              <a:cs typeface="Constantia (Corp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132343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40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t>
            </a:r>
            <a:r>
              <a:rPr lang="it-IT" sz="4000" b="1"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 tensioni fondamentali dell’</a:t>
            </a:r>
            <a:r>
              <a:rPr lang="it-IT" sz="4000" b="1"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id</a:t>
            </a:r>
            <a:r>
              <a:rPr lang="it-IT" sz="4000" b="1"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(IG 76-79)</a:t>
            </a:r>
            <a:endParaRPr lang="it-IT" sz="40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Ovale 7"/>
          <p:cNvSpPr/>
          <p:nvPr/>
        </p:nvSpPr>
        <p:spPr>
          <a:xfrm>
            <a:off x="304800" y="2843186"/>
            <a:ext cx="3786214" cy="3786214"/>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81000" y="3048000"/>
            <a:ext cx="3500462" cy="3231654"/>
          </a:xfrm>
          <a:prstGeom prst="rect">
            <a:avLst/>
          </a:prstGeom>
          <a:noFill/>
        </p:spPr>
        <p:txBody>
          <a:bodyPr wrap="square" rtlCol="0">
            <a:spAutoFit/>
          </a:bodyPr>
          <a:lstStyle/>
          <a:p>
            <a:pPr algn="ctr"/>
            <a:r>
              <a:rPr lang="it-IT" sz="3600" b="1" dirty="0" smtClean="0"/>
              <a:t>Spiritualità</a:t>
            </a:r>
          </a:p>
          <a:p>
            <a:pPr algn="ctr"/>
            <a:r>
              <a:rPr lang="it-IT" sz="2400" dirty="0" smtClean="0"/>
              <a:t>Scelta di fede personalizzata. Il catechista deve essere in un continuo processo di conversine e personalizzazione </a:t>
            </a:r>
          </a:p>
          <a:p>
            <a:pPr algn="ctr"/>
            <a:r>
              <a:rPr lang="it-IT" sz="2400" dirty="0" smtClean="0"/>
              <a:t>della fede</a:t>
            </a:r>
            <a:endParaRPr lang="it-IT" sz="2400" dirty="0"/>
          </a:p>
        </p:txBody>
      </p:sp>
      <p:cxnSp>
        <p:nvCxnSpPr>
          <p:cNvPr id="11" name="Connettore 2 10"/>
          <p:cNvCxnSpPr/>
          <p:nvPr/>
        </p:nvCxnSpPr>
        <p:spPr>
          <a:xfrm flipV="1">
            <a:off x="4038600" y="2514600"/>
            <a:ext cx="1809760" cy="11430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5643570" y="2000240"/>
            <a:ext cx="3214710" cy="1015663"/>
          </a:xfrm>
          <a:prstGeom prst="rect">
            <a:avLst/>
          </a:prstGeom>
          <a:noFill/>
        </p:spPr>
        <p:txBody>
          <a:bodyPr wrap="square" rtlCol="0">
            <a:spAutoFit/>
          </a:bodyPr>
          <a:lstStyle/>
          <a:p>
            <a:pPr algn="ctr"/>
            <a:r>
              <a:rPr lang="it-IT" sz="2000" dirty="0" smtClean="0"/>
              <a:t>La Sp. si alimenta nell’appartenenza alla comunità cristiana</a:t>
            </a:r>
            <a:endParaRPr lang="it-IT" sz="2000" dirty="0"/>
          </a:p>
        </p:txBody>
      </p:sp>
      <p:cxnSp>
        <p:nvCxnSpPr>
          <p:cNvPr id="13" name="Connettore 2 12"/>
          <p:cNvCxnSpPr/>
          <p:nvPr/>
        </p:nvCxnSpPr>
        <p:spPr>
          <a:xfrm>
            <a:off x="4143372" y="4071942"/>
            <a:ext cx="1785950"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5929290" y="3500438"/>
            <a:ext cx="3214710" cy="1631216"/>
          </a:xfrm>
          <a:prstGeom prst="rect">
            <a:avLst/>
          </a:prstGeom>
          <a:noFill/>
        </p:spPr>
        <p:txBody>
          <a:bodyPr wrap="square" rtlCol="0">
            <a:spAutoFit/>
          </a:bodyPr>
          <a:lstStyle/>
          <a:p>
            <a:pPr algn="ctr"/>
            <a:r>
              <a:rPr lang="it-IT" sz="2000" dirty="0" smtClean="0"/>
              <a:t>Capire il proprio servizio, come </a:t>
            </a:r>
            <a:r>
              <a:rPr lang="it-IT" sz="2000" i="1" dirty="0" smtClean="0"/>
              <a:t>servizio alla Parola, </a:t>
            </a:r>
            <a:r>
              <a:rPr lang="it-IT" sz="2000" dirty="0" smtClean="0"/>
              <a:t>operato in virtù del mandato dato dalla comunità</a:t>
            </a:r>
            <a:endParaRPr lang="it-IT" sz="2000" i="1" dirty="0"/>
          </a:p>
        </p:txBody>
      </p:sp>
      <p:cxnSp>
        <p:nvCxnSpPr>
          <p:cNvPr id="16" name="Connettore 2 15"/>
          <p:cNvCxnSpPr/>
          <p:nvPr/>
        </p:nvCxnSpPr>
        <p:spPr>
          <a:xfrm>
            <a:off x="4143372" y="4429132"/>
            <a:ext cx="1714512" cy="928694"/>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929290" y="5214950"/>
            <a:ext cx="3214710" cy="1323439"/>
          </a:xfrm>
          <a:prstGeom prst="rect">
            <a:avLst/>
          </a:prstGeom>
          <a:noFill/>
        </p:spPr>
        <p:txBody>
          <a:bodyPr wrap="square" rtlCol="0">
            <a:spAutoFit/>
          </a:bodyPr>
          <a:lstStyle/>
          <a:p>
            <a:pPr algn="ctr"/>
            <a:r>
              <a:rPr lang="it-IT" sz="2000" dirty="0" smtClean="0"/>
              <a:t>Il servizio che si presta deve divenire un segno che caratterizza tutta la mia esistenza.</a:t>
            </a:r>
            <a:endParaRPr lang="it-IT" sz="2000" dirty="0"/>
          </a:p>
        </p:txBody>
      </p:sp>
      <p:sp>
        <p:nvSpPr>
          <p:cNvPr id="14" name="Rettangolo 13"/>
          <p:cNvSpPr/>
          <p:nvPr/>
        </p:nvSpPr>
        <p:spPr>
          <a:xfrm>
            <a:off x="218088" y="1905000"/>
            <a:ext cx="5801712" cy="707886"/>
          </a:xfrm>
          <a:prstGeom prst="rect">
            <a:avLst/>
          </a:prstGeom>
          <a:noFill/>
        </p:spPr>
        <p:txBody>
          <a:bodyPr wrap="square" lIns="91440" tIns="45720" rIns="91440" bIns="45720">
            <a:spAutoFit/>
          </a:bodyPr>
          <a:lstStyle/>
          <a:p>
            <a:r>
              <a:rPr lang="it-IT" sz="4000" b="1" dirty="0" smtClean="0">
                <a:ln w="31550" cmpd="sng">
                  <a:solidFill>
                    <a:srgbClr val="FFFF00"/>
                  </a:solidFill>
                  <a:prstDash val="solid"/>
                </a:ln>
                <a:noFill/>
                <a:effectLst>
                  <a:outerShdw blurRad="41275" dist="12700" dir="12000000" algn="tl" rotWithShape="0">
                    <a:srgbClr val="000000">
                      <a:alpha val="40000"/>
                    </a:srgbClr>
                  </a:outerShdw>
                </a:effectLst>
              </a:rPr>
              <a:t>1. Spiritualità</a:t>
            </a:r>
            <a:endParaRPr lang="it-IT" sz="4000" b="1" cap="none" spc="0" dirty="0">
              <a:ln w="31550" cmpd="sng">
                <a:solidFill>
                  <a:srgbClr val="FFFF00"/>
                </a:solidFill>
                <a:prstDash val="solid"/>
              </a:ln>
              <a:no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 presetClass="entr" presetSubtype="1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p:cTn id="64" dur="500" fill="hold"/>
                                        <p:tgtEl>
                                          <p:spTgt spid="19"/>
                                        </p:tgtEl>
                                        <p:attrNameLst>
                                          <p:attrName>ppt_w</p:attrName>
                                        </p:attrNameLst>
                                      </p:cBhvr>
                                      <p:tavLst>
                                        <p:tav tm="0">
                                          <p:val>
                                            <p:fltVal val="0"/>
                                          </p:val>
                                        </p:tav>
                                        <p:tav tm="100000">
                                          <p:val>
                                            <p:strVal val="#ppt_w"/>
                                          </p:val>
                                        </p:tav>
                                      </p:tavLst>
                                    </p:anim>
                                    <p:anim calcmode="lin" valueType="num">
                                      <p:cBhvr>
                                        <p:cTn id="65" dur="500" fill="hold"/>
                                        <p:tgtEl>
                                          <p:spTgt spid="19"/>
                                        </p:tgtEl>
                                        <p:attrNameLst>
                                          <p:attrName>ppt_h</p:attrName>
                                        </p:attrNameLst>
                                      </p:cBhvr>
                                      <p:tavLst>
                                        <p:tav tm="0">
                                          <p:val>
                                            <p:fltVal val="0"/>
                                          </p:val>
                                        </p:tav>
                                        <p:tav tm="100000">
                                          <p:val>
                                            <p:strVal val="#ppt_h"/>
                                          </p:val>
                                        </p:tav>
                                      </p:tavLst>
                                    </p:anim>
                                    <p:animEffect transition="in" filter="fade">
                                      <p:cBhvr>
                                        <p:cTn id="6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2" grpId="0"/>
      <p:bldP spid="15" grpId="0"/>
      <p:bldP spid="19" grpId="0"/>
      <p:bldP spid="14"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Ovale 7"/>
          <p:cNvSpPr/>
          <p:nvPr/>
        </p:nvSpPr>
        <p:spPr>
          <a:xfrm>
            <a:off x="285720" y="2786058"/>
            <a:ext cx="3786214" cy="3786214"/>
          </a:xfrm>
          <a:prstGeom prst="ellipse">
            <a:avLst/>
          </a:prstGeom>
          <a:noFill/>
          <a:ln>
            <a:solidFill>
              <a:srgbClr val="FF7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642910" y="3214686"/>
            <a:ext cx="3000396" cy="2492990"/>
          </a:xfrm>
          <a:prstGeom prst="rect">
            <a:avLst/>
          </a:prstGeom>
          <a:noFill/>
        </p:spPr>
        <p:txBody>
          <a:bodyPr wrap="square" rtlCol="0">
            <a:spAutoFit/>
          </a:bodyPr>
          <a:lstStyle/>
          <a:p>
            <a:pPr algn="ctr"/>
            <a:r>
              <a:rPr lang="it-IT" sz="3600" b="1" dirty="0" smtClean="0"/>
              <a:t>Vocazione:</a:t>
            </a:r>
          </a:p>
          <a:p>
            <a:pPr algn="ctr"/>
            <a:r>
              <a:rPr lang="it-IT" sz="2400" dirty="0" smtClean="0"/>
              <a:t>Il catechista è consacrato e inviato da Cristo per mezzo della Chiesa .</a:t>
            </a:r>
          </a:p>
          <a:p>
            <a:pPr algn="ctr"/>
            <a:r>
              <a:rPr lang="it-IT" sz="2400" dirty="0" smtClean="0"/>
              <a:t>(</a:t>
            </a:r>
            <a:r>
              <a:rPr lang="it-IT" sz="2400" dirty="0" err="1" smtClean="0"/>
              <a:t>RdC</a:t>
            </a:r>
            <a:r>
              <a:rPr lang="it-IT" sz="2400" dirty="0" smtClean="0"/>
              <a:t> 185)</a:t>
            </a:r>
            <a:endParaRPr lang="it-IT" sz="2400" dirty="0"/>
          </a:p>
        </p:txBody>
      </p:sp>
      <p:cxnSp>
        <p:nvCxnSpPr>
          <p:cNvPr id="11" name="Connettore 2 10"/>
          <p:cNvCxnSpPr>
            <a:endCxn id="12" idx="1"/>
          </p:cNvCxnSpPr>
          <p:nvPr/>
        </p:nvCxnSpPr>
        <p:spPr>
          <a:xfrm flipV="1">
            <a:off x="4143372" y="3282877"/>
            <a:ext cx="1500198" cy="822924"/>
          </a:xfrm>
          <a:prstGeom prst="straightConnector1">
            <a:avLst/>
          </a:prstGeom>
          <a:ln w="381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5643570" y="2928934"/>
            <a:ext cx="3214710" cy="707886"/>
          </a:xfrm>
          <a:prstGeom prst="rect">
            <a:avLst/>
          </a:prstGeom>
          <a:noFill/>
        </p:spPr>
        <p:txBody>
          <a:bodyPr wrap="square" rtlCol="0">
            <a:spAutoFit/>
          </a:bodyPr>
          <a:lstStyle/>
          <a:p>
            <a:pPr algn="ctr"/>
            <a:r>
              <a:rPr lang="it-IT" sz="2000" dirty="0" smtClean="0"/>
              <a:t>Una consapevole decisione per Cristo</a:t>
            </a:r>
            <a:endParaRPr lang="it-IT" sz="2000" dirty="0"/>
          </a:p>
        </p:txBody>
      </p:sp>
      <p:cxnSp>
        <p:nvCxnSpPr>
          <p:cNvPr id="13" name="Connettore 2 12"/>
          <p:cNvCxnSpPr/>
          <p:nvPr/>
        </p:nvCxnSpPr>
        <p:spPr>
          <a:xfrm>
            <a:off x="4143372" y="4534429"/>
            <a:ext cx="1785950" cy="1588"/>
          </a:xfrm>
          <a:prstGeom prst="straightConnector1">
            <a:avLst/>
          </a:prstGeom>
          <a:ln w="38100">
            <a:solidFill>
              <a:srgbClr val="FF7236"/>
            </a:solidFill>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5929290" y="4248677"/>
            <a:ext cx="3214710" cy="707886"/>
          </a:xfrm>
          <a:prstGeom prst="rect">
            <a:avLst/>
          </a:prstGeom>
          <a:noFill/>
        </p:spPr>
        <p:txBody>
          <a:bodyPr wrap="square" rtlCol="0">
            <a:spAutoFit/>
          </a:bodyPr>
          <a:lstStyle/>
          <a:p>
            <a:pPr algn="ctr"/>
            <a:r>
              <a:rPr lang="it-IT" sz="2000" dirty="0" smtClean="0"/>
              <a:t>L’appartenenza responsabile alla Chiesa</a:t>
            </a:r>
            <a:endParaRPr lang="it-IT" sz="2000" dirty="0"/>
          </a:p>
        </p:txBody>
      </p:sp>
      <p:cxnSp>
        <p:nvCxnSpPr>
          <p:cNvPr id="16" name="Connettore 2 15"/>
          <p:cNvCxnSpPr/>
          <p:nvPr/>
        </p:nvCxnSpPr>
        <p:spPr>
          <a:xfrm>
            <a:off x="4143372" y="4891619"/>
            <a:ext cx="1714512" cy="928694"/>
          </a:xfrm>
          <a:prstGeom prst="straightConnector1">
            <a:avLst/>
          </a:prstGeom>
          <a:ln w="38100">
            <a:solidFill>
              <a:srgbClr val="FF7236"/>
            </a:solidFill>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929290" y="5410200"/>
            <a:ext cx="3214710" cy="1323439"/>
          </a:xfrm>
          <a:prstGeom prst="rect">
            <a:avLst/>
          </a:prstGeom>
          <a:noFill/>
        </p:spPr>
        <p:txBody>
          <a:bodyPr wrap="square" rtlCol="0">
            <a:spAutoFit/>
          </a:bodyPr>
          <a:lstStyle/>
          <a:p>
            <a:pPr algn="ctr"/>
            <a:r>
              <a:rPr lang="it-IT" sz="2000" dirty="0" smtClean="0"/>
              <a:t>La capacità di favorire la progressiva integrazione tra la fede e la vita dei </a:t>
            </a:r>
            <a:r>
              <a:rPr lang="it-IT" sz="2000" dirty="0" err="1" smtClean="0"/>
              <a:t>catechizzandi</a:t>
            </a:r>
            <a:endParaRPr lang="it-IT" sz="2000" dirty="0"/>
          </a:p>
        </p:txBody>
      </p:sp>
      <p:sp>
        <p:nvSpPr>
          <p:cNvPr id="14" name="Rettangolo 13"/>
          <p:cNvSpPr/>
          <p:nvPr/>
        </p:nvSpPr>
        <p:spPr>
          <a:xfrm>
            <a:off x="228600" y="1905000"/>
            <a:ext cx="5801712" cy="707886"/>
          </a:xfrm>
          <a:prstGeom prst="rect">
            <a:avLst/>
          </a:prstGeom>
          <a:noFill/>
        </p:spPr>
        <p:txBody>
          <a:bodyPr wrap="square" lIns="91440" tIns="45720" rIns="91440" bIns="45720">
            <a:spAutoFit/>
          </a:bodyPr>
          <a:lstStyle/>
          <a:p>
            <a:r>
              <a:rPr lang="it-IT" sz="4000" b="1" dirty="0" smtClean="0">
                <a:ln w="31550" cmpd="sng">
                  <a:solidFill>
                    <a:srgbClr val="FF7236"/>
                  </a:solidFill>
                  <a:prstDash val="solid"/>
                </a:ln>
                <a:noFill/>
                <a:effectLst>
                  <a:outerShdw blurRad="41275" dist="12700" dir="12000000" algn="tl" rotWithShape="0">
                    <a:srgbClr val="000000">
                      <a:alpha val="40000"/>
                    </a:srgbClr>
                  </a:outerShdw>
                </a:effectLst>
              </a:rPr>
              <a:t>2. Vocazione</a:t>
            </a:r>
            <a:endParaRPr lang="it-IT" sz="4000" b="1" cap="none" spc="0" dirty="0">
              <a:ln w="31550" cmpd="sng">
                <a:solidFill>
                  <a:srgbClr val="FF7236"/>
                </a:solidFill>
                <a:prstDash val="solid"/>
              </a:ln>
              <a:noFill/>
              <a:effectLst>
                <a:outerShdw blurRad="41275" dist="12700" dir="12000000" algn="tl" rotWithShape="0">
                  <a:srgbClr val="000000">
                    <a:alpha val="40000"/>
                  </a:srgbClr>
                </a:outerShdw>
              </a:effectLst>
            </a:endParaRPr>
          </a:p>
        </p:txBody>
      </p:sp>
      <p:sp>
        <p:nvSpPr>
          <p:cNvPr id="17" name="Rettangolo 16"/>
          <p:cNvSpPr/>
          <p:nvPr/>
        </p:nvSpPr>
        <p:spPr>
          <a:xfrm>
            <a:off x="714348" y="214290"/>
            <a:ext cx="7460483" cy="1754327"/>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54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t>
            </a:r>
            <a:r>
              <a:rPr lang="it-IT" sz="5400" b="1"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 tensioni fondamentali dell’</a:t>
            </a:r>
            <a:r>
              <a:rPr lang="it-IT" sz="5400" b="1"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id</a:t>
            </a:r>
            <a:endParaRPr lang="it-IT" sz="54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5" presetClass="entr" presetSubtype="1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checkerboard(across)">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heckerboard(across)">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heckerboard(across)">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checkerboard(across)">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checkerboard(across)">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checkerboard(across)">
                                      <p:cBhvr>
                                        <p:cTn id="5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2" grpId="0"/>
      <p:bldP spid="15" grpId="0"/>
      <p:bldP spid="19" grpId="0"/>
      <p:bldP spid="14" grpId="0"/>
      <p:bldP spid="17"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ttangolo 5"/>
          <p:cNvSpPr/>
          <p:nvPr/>
        </p:nvSpPr>
        <p:spPr>
          <a:xfrm>
            <a:off x="714348" y="214290"/>
            <a:ext cx="7460483"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5400" b="1" cap="all"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t>
            </a:r>
            <a:r>
              <a:rPr lang="it-IT" sz="5400" b="1"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 tensioni fondamentali dell’</a:t>
            </a:r>
            <a:r>
              <a:rPr lang="it-IT" sz="5400" b="1"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id</a:t>
            </a:r>
            <a:endParaRPr lang="it-IT" sz="5400" b="1" cap="all"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Ovale 7"/>
          <p:cNvSpPr/>
          <p:nvPr/>
        </p:nvSpPr>
        <p:spPr>
          <a:xfrm>
            <a:off x="285720" y="2786058"/>
            <a:ext cx="3786214" cy="37862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57158" y="3929066"/>
            <a:ext cx="3500462" cy="1569660"/>
          </a:xfrm>
          <a:prstGeom prst="rect">
            <a:avLst/>
          </a:prstGeom>
          <a:noFill/>
        </p:spPr>
        <p:txBody>
          <a:bodyPr wrap="square" rtlCol="0">
            <a:spAutoFit/>
          </a:bodyPr>
          <a:lstStyle/>
          <a:p>
            <a:pPr algn="ctr"/>
            <a:r>
              <a:rPr lang="it-IT" sz="3200" b="1" dirty="0" smtClean="0"/>
              <a:t>Parliamo di una </a:t>
            </a:r>
            <a:r>
              <a:rPr lang="it-IT" sz="3200" b="1" dirty="0" err="1" smtClean="0"/>
              <a:t>ministerialità</a:t>
            </a:r>
            <a:endParaRPr lang="it-IT" sz="3200" b="1" dirty="0" smtClean="0"/>
          </a:p>
          <a:p>
            <a:pPr algn="ctr"/>
            <a:r>
              <a:rPr lang="it-IT" sz="3200" b="1" dirty="0" smtClean="0"/>
              <a:t> di fatto</a:t>
            </a:r>
            <a:endParaRPr lang="it-IT" sz="3200" dirty="0"/>
          </a:p>
        </p:txBody>
      </p:sp>
      <p:cxnSp>
        <p:nvCxnSpPr>
          <p:cNvPr id="11" name="Connettore 2 10"/>
          <p:cNvCxnSpPr/>
          <p:nvPr/>
        </p:nvCxnSpPr>
        <p:spPr>
          <a:xfrm flipV="1">
            <a:off x="4143372" y="3429000"/>
            <a:ext cx="1643074" cy="53392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5715000" y="2743200"/>
            <a:ext cx="3214710" cy="1938992"/>
          </a:xfrm>
          <a:prstGeom prst="rect">
            <a:avLst/>
          </a:prstGeom>
          <a:noFill/>
        </p:spPr>
        <p:txBody>
          <a:bodyPr wrap="square" rtlCol="0">
            <a:spAutoFit/>
          </a:bodyPr>
          <a:lstStyle/>
          <a:p>
            <a:pPr algn="ctr"/>
            <a:r>
              <a:rPr lang="it-IT" sz="2000" dirty="0" smtClean="0"/>
              <a:t>Assunzione dell’azione catechistica come luogo teologico in cui Dio si rivela e in cui si realizza in concreto la sequela di Cristo</a:t>
            </a:r>
            <a:endParaRPr lang="it-IT" sz="2000" dirty="0"/>
          </a:p>
        </p:txBody>
      </p:sp>
      <p:cxnSp>
        <p:nvCxnSpPr>
          <p:cNvPr id="16" name="Connettore 2 15"/>
          <p:cNvCxnSpPr/>
          <p:nvPr/>
        </p:nvCxnSpPr>
        <p:spPr>
          <a:xfrm>
            <a:off x="4214810" y="4929198"/>
            <a:ext cx="1714512" cy="35719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715000" y="5105400"/>
            <a:ext cx="3214710" cy="769441"/>
          </a:xfrm>
          <a:prstGeom prst="rect">
            <a:avLst/>
          </a:prstGeom>
          <a:noFill/>
        </p:spPr>
        <p:txBody>
          <a:bodyPr wrap="square" rtlCol="0">
            <a:spAutoFit/>
          </a:bodyPr>
          <a:lstStyle/>
          <a:p>
            <a:pPr algn="ctr"/>
            <a:r>
              <a:rPr lang="it-IT" sz="2200" dirty="0" smtClean="0"/>
              <a:t>La centralità del mandato (IC 78).</a:t>
            </a:r>
            <a:endParaRPr lang="it-IT" sz="2200" dirty="0"/>
          </a:p>
        </p:txBody>
      </p:sp>
      <p:sp>
        <p:nvSpPr>
          <p:cNvPr id="14" name="Rettangolo 13"/>
          <p:cNvSpPr/>
          <p:nvPr/>
        </p:nvSpPr>
        <p:spPr>
          <a:xfrm>
            <a:off x="354056" y="1882914"/>
            <a:ext cx="4039938" cy="707886"/>
          </a:xfrm>
          <a:prstGeom prst="rect">
            <a:avLst/>
          </a:prstGeom>
          <a:noFill/>
        </p:spPr>
        <p:txBody>
          <a:bodyPr wrap="none" lIns="91440" tIns="45720" rIns="91440" bIns="45720">
            <a:spAutoFit/>
          </a:bodyPr>
          <a:lstStyle/>
          <a:p>
            <a:pPr algn="ctr"/>
            <a:r>
              <a:rPr lang="it-IT" sz="4000" b="1" dirty="0" smtClean="0">
                <a:ln w="31550" cmpd="sng">
                  <a:solidFill>
                    <a:srgbClr val="FF3831"/>
                  </a:solidFill>
                  <a:prstDash val="solid"/>
                </a:ln>
                <a:noFill/>
                <a:effectLst>
                  <a:outerShdw blurRad="41275" dist="12700" dir="12000000" algn="tl" rotWithShape="0">
                    <a:srgbClr val="000000">
                      <a:alpha val="40000"/>
                    </a:srgbClr>
                  </a:outerShdw>
                </a:effectLst>
              </a:rPr>
              <a:t>3. </a:t>
            </a:r>
            <a:r>
              <a:rPr lang="it-IT" sz="4000" b="1" dirty="0" err="1" smtClean="0">
                <a:ln w="31550" cmpd="sng">
                  <a:solidFill>
                    <a:srgbClr val="FF3831"/>
                  </a:solidFill>
                  <a:prstDash val="solid"/>
                </a:ln>
                <a:noFill/>
                <a:effectLst>
                  <a:outerShdw blurRad="41275" dist="12700" dir="12000000" algn="tl" rotWithShape="0">
                    <a:srgbClr val="000000">
                      <a:alpha val="40000"/>
                    </a:srgbClr>
                  </a:outerShdw>
                </a:effectLst>
              </a:rPr>
              <a:t>Ministerialità</a:t>
            </a:r>
            <a:endParaRPr lang="it-IT" sz="4000" b="1" cap="none" spc="0" dirty="0">
              <a:ln w="31550" cmpd="sng">
                <a:solidFill>
                  <a:srgbClr val="FF3831"/>
                </a:solidFill>
                <a:prstDash val="solid"/>
              </a:ln>
              <a:no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7"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2" grpId="0"/>
      <p:bldP spid="19" grpId="0"/>
      <p:bldP spid="1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323</TotalTime>
  <Words>1994</Words>
  <Application>Microsoft Macintosh PowerPoint</Application>
  <PresentationFormat>Presentazione su schermo (4:3)</PresentationFormat>
  <Paragraphs>142</Paragraphs>
  <Slides>24</Slides>
  <Notes>0</Notes>
  <HiddenSlides>0</HiddenSlides>
  <MMClips>0</MMClips>
  <ScaleCrop>false</ScaleCrop>
  <HeadingPairs>
    <vt:vector size="4" baseType="variant">
      <vt:variant>
        <vt:lpstr>Modello struttura</vt:lpstr>
      </vt:variant>
      <vt:variant>
        <vt:i4>1</vt:i4>
      </vt:variant>
      <vt:variant>
        <vt:lpstr>Titoli diapositive</vt:lpstr>
      </vt:variant>
      <vt:variant>
        <vt:i4>24</vt:i4>
      </vt:variant>
    </vt:vector>
  </HeadingPairs>
  <TitlesOfParts>
    <vt:vector size="25" baseType="lpstr">
      <vt:lpstr>Equinozio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Le macrocompetenze (IG 79-86)</vt:lpstr>
      <vt:lpstr>Essere (comp. Spirituale) (DGC 238)</vt:lpstr>
      <vt:lpstr>Diapositiva 13</vt:lpstr>
      <vt:lpstr>Saper fare (comp. Organizzativa) (DGC 244) </vt:lpstr>
      <vt:lpstr>Diapositiva 15</vt:lpstr>
      <vt:lpstr>Saper stare in (comp. Culturale)  </vt:lpstr>
      <vt:lpstr>Diapositiva 17</vt:lpstr>
      <vt:lpstr>Diapositiva 18</vt:lpstr>
      <vt:lpstr>Diapositiva 19</vt:lpstr>
      <vt:lpstr>Diapositiva 20</vt:lpstr>
      <vt:lpstr>Diapositiva 21</vt:lpstr>
      <vt:lpstr>Diapositiva 22</vt:lpstr>
      <vt:lpstr>Diapositiva 23</vt:lpstr>
      <vt:lpstr>Diapositiva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salvatoresoreca</dc:creator>
  <cp:lastModifiedBy>salvatore soreca</cp:lastModifiedBy>
  <cp:revision>55</cp:revision>
  <dcterms:created xsi:type="dcterms:W3CDTF">2014-09-12T07:25:31Z</dcterms:created>
  <dcterms:modified xsi:type="dcterms:W3CDTF">2014-09-12T07:53:22Z</dcterms:modified>
</cp:coreProperties>
</file>