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8" r:id="rId2"/>
    <p:sldId id="341" r:id="rId3"/>
    <p:sldId id="338" r:id="rId4"/>
    <p:sldId id="343" r:id="rId5"/>
    <p:sldId id="256" r:id="rId6"/>
    <p:sldId id="342" r:id="rId7"/>
    <p:sldId id="321" r:id="rId8"/>
    <p:sldId id="325" r:id="rId9"/>
    <p:sldId id="329" r:id="rId10"/>
    <p:sldId id="323" r:id="rId11"/>
    <p:sldId id="326" r:id="rId12"/>
    <p:sldId id="345" r:id="rId13"/>
    <p:sldId id="344" r:id="rId14"/>
    <p:sldId id="330" r:id="rId15"/>
    <p:sldId id="346" r:id="rId16"/>
    <p:sldId id="347" r:id="rId17"/>
    <p:sldId id="332" r:id="rId18"/>
    <p:sldId id="337" r:id="rId19"/>
    <p:sldId id="319" r:id="rId20"/>
    <p:sldId id="331" r:id="rId21"/>
    <p:sldId id="335" r:id="rId22"/>
    <p:sldId id="336" r:id="rId23"/>
    <p:sldId id="340" r:id="rId24"/>
    <p:sldId id="334" r:id="rId25"/>
    <p:sldId id="333" r:id="rId26"/>
    <p:sldId id="348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59" d="100"/>
          <a:sy n="59" d="100"/>
        </p:scale>
        <p:origin x="-16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E534-DF31-432A-99CB-F6E2F57CE7EF}" type="datetimeFigureOut">
              <a:rPr lang="it-IT" smtClean="0"/>
              <a:pPr/>
              <a:t>15/02/2014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56A6-4885-47DB-85C1-13299955C2E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A90-4FE5-4F21-A1CB-0EA124BA115D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9EBF-F9D2-455C-A8BC-8FC512FEF6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57AF-1622-45C0-809C-670C8AD3D1AC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6027-FEDC-4897-91A7-F52CF29BA6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F2A6-6FE7-475C-8B17-BF1FE516BFE7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E9DC-AE77-4150-B1AC-1717C4DC8F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7938-317E-4C68-B61A-7C249E302BF0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CEAD-8C9F-4386-B788-9E11646D33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101E-A73A-4F19-ABA6-D223EF411691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44B2-926B-414B-8F76-F4DD50E855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EC25-5C20-4E36-92AB-4293EB7A1E6E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BC71-A5BF-47C8-B4E8-1E341B1F2B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ACA4-9218-4D56-9290-84848AE733B8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2840-F5C0-4686-9988-4877207412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C484-9CC9-4684-822A-5E8E84EA7CEA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FF50-79E6-4FD7-BC50-9979EAD43D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2E25-B840-42A0-A3AD-29B5C2B5BE56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1E7E-29BD-445B-A042-B809F88934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627F-95B9-43FA-9C03-C5B03BF42258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91BC-3BFB-423A-A7F2-A99A8491B7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1464-03CE-4865-9426-ED6FE68DFDD1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686A-8F04-4C05-9A8F-79AAA0BD4C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37B93-7626-43CF-9835-7310B9E29D1D}" type="datetimeFigureOut">
              <a:rPr lang="it-IT"/>
              <a:pPr>
                <a:defRPr/>
              </a:pPr>
              <a:t>15/02/2014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6A710-8CAD-44A6-B45F-0485D522E7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708920"/>
            <a:ext cx="843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ALTARE  CRISTIANO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8" descr="http://upload.wikimedia.org/wikipedia/commons/thumb/e/e5/9663_-_Milano_-_S._Ambrogio_-_Ciborio_-_Foto_Giovanni_Dall%27Orto_25-Apr-2007.jpg/200px-9663_-_Milano_-_S._Ambrogio_-_Ciborio_-_Foto_Giovanni_Dall%27Orto_25-Apr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1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860032" y="1412776"/>
            <a:ext cx="39239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Chiesa S. Ambrogio, Milano</a:t>
            </a:r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400" b="1" dirty="0" smtClean="0"/>
              <a:t>L’altare è unico, rappresenta Cristo unico sacerdote e sacrificio della Chiesa una</a:t>
            </a:r>
            <a:endParaRPr lang="it-IT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 descr="D:\Anno94\71994\31.jpg"/>
          <p:cNvPicPr>
            <a:picLocks noChangeAspect="1" noChangeArrowheads="1"/>
          </p:cNvPicPr>
          <p:nvPr/>
        </p:nvPicPr>
        <p:blipFill>
          <a:blip r:embed="rId2" cstate="print"/>
          <a:srcRect l="30783" t="2867" r="23173" b="49197"/>
          <a:stretch>
            <a:fillRect/>
          </a:stretch>
        </p:blipFill>
        <p:spPr bwMode="auto">
          <a:xfrm>
            <a:off x="3995936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1520" y="260648"/>
            <a:ext cx="36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S. Giovanni in </a:t>
            </a:r>
            <a:r>
              <a:rPr lang="it-IT" sz="2000" b="1" dirty="0" err="1" smtClean="0">
                <a:solidFill>
                  <a:srgbClr val="FF0000"/>
                </a:solidFill>
              </a:rPr>
              <a:t>Argentella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</a:rPr>
              <a:t>Roma-</a:t>
            </a:r>
            <a:r>
              <a:rPr lang="it-IT" sz="2000" b="1" dirty="0" smtClean="0">
                <a:solidFill>
                  <a:srgbClr val="FF0000"/>
                </a:solidFill>
              </a:rPr>
              <a:t> Altare e ciborio del IX secolo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595021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Gli altari di questa epoca sono generalmente</a:t>
            </a:r>
          </a:p>
          <a:p>
            <a:r>
              <a:rPr lang="it-IT" sz="2000" b="1" dirty="0" smtClean="0"/>
              <a:t>di forma piccola, presso che cubica perche secondo un simbolismo</a:t>
            </a:r>
          </a:p>
          <a:p>
            <a:r>
              <a:rPr lang="it-IT" sz="2000" b="1" dirty="0" smtClean="0"/>
              <a:t>noto alla storia delle religioni, l’altare è il centro del mondo dove convergono i quattro punti cardinali e dove il cielo si congiunge alla terra.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L’altare cristiano è la “mensa da cui si nutrono le quattro parti del mondo”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2" descr="D:\Anno94\71994\35.jpg"/>
          <p:cNvPicPr>
            <a:picLocks noChangeAspect="1" noChangeArrowheads="1"/>
          </p:cNvPicPr>
          <p:nvPr/>
        </p:nvPicPr>
        <p:blipFill>
          <a:blip r:embed="rId2" cstate="print"/>
          <a:srcRect l="50021" r="5516" b="52438"/>
          <a:stretch>
            <a:fillRect/>
          </a:stretch>
        </p:blipFill>
        <p:spPr bwMode="auto">
          <a:xfrm>
            <a:off x="467544" y="1268760"/>
            <a:ext cx="3168352" cy="457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5949280"/>
            <a:ext cx="296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Altare d’argento</a:t>
            </a:r>
          </a:p>
          <a:p>
            <a:r>
              <a:rPr lang="it-IT" b="1" dirty="0" smtClean="0"/>
              <a:t>S. Nicola Bari, XVII sec.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467544" y="332656"/>
            <a:ext cx="370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Impoverimento  </a:t>
            </a:r>
          </a:p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dell’altare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5976" y="620688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 smtClean="0"/>
              <a:t>Nel passaggio al </a:t>
            </a:r>
            <a:r>
              <a:rPr lang="it-IT" sz="2000" b="1" dirty="0" smtClean="0"/>
              <a:t>2° millennio </a:t>
            </a:r>
            <a:r>
              <a:rPr lang="it-IT" sz="2000" b="1" dirty="0" smtClean="0"/>
              <a:t>i</a:t>
            </a:r>
            <a:r>
              <a:rPr lang="it-IT" sz="2000" b="1" dirty="0" smtClean="0"/>
              <a:t>l ciborio scompare. L’altare </a:t>
            </a:r>
            <a:r>
              <a:rPr lang="it-IT" sz="2000" b="1" dirty="0" smtClean="0"/>
              <a:t>si riduce a supporto del dossale o dell’immagine del santo a cui viene dedicato che diventa  il principale centro di attrazione e di devozione a scapito della mensa, cui pochi e raramente partecipano.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L’altare viene spostato in fondo al coro addossato al muro dell’ Abside. </a:t>
            </a:r>
          </a:p>
          <a:p>
            <a:r>
              <a:rPr lang="it-IT" sz="2000" b="1" dirty="0" smtClean="0"/>
              <a:t>Dal XVI secolo il tabernacolo prende posto sull’altare centrale prendendo aspetto di un tempietto spesso attorniato da reliquiari  </a:t>
            </a:r>
            <a:r>
              <a:rPr lang="it-IT" sz="2000" b="1" dirty="0" smtClean="0"/>
              <a:t>e </a:t>
            </a:r>
            <a:r>
              <a:rPr lang="it-IT" sz="2000" b="1" dirty="0" smtClean="0"/>
              <a:t>di santi, candelieri e fiori oppure quello di un trono circondato  da angeli predisposto per l’esposizione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D:\Anno94\71994\35.jpg"/>
          <p:cNvPicPr>
            <a:picLocks noChangeAspect="1" noChangeArrowheads="1"/>
          </p:cNvPicPr>
          <p:nvPr/>
        </p:nvPicPr>
        <p:blipFill>
          <a:blip r:embed="rId2" cstate="print"/>
          <a:srcRect t="48726" r="23174" b="15155"/>
          <a:stretch>
            <a:fillRect/>
          </a:stretch>
        </p:blipFill>
        <p:spPr bwMode="auto">
          <a:xfrm>
            <a:off x="251520" y="548680"/>
            <a:ext cx="48806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259632" y="40770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Altare XVIII sec. </a:t>
            </a:r>
            <a:endParaRPr lang="it-IT" sz="2000" b="1" dirty="0"/>
          </a:p>
        </p:txBody>
      </p:sp>
      <p:pic>
        <p:nvPicPr>
          <p:cNvPr id="5" name="Immagine 2" descr="D:\Anno94\71994\35.jpg"/>
          <p:cNvPicPr>
            <a:picLocks noChangeAspect="1" noChangeArrowheads="1"/>
          </p:cNvPicPr>
          <p:nvPr/>
        </p:nvPicPr>
        <p:blipFill>
          <a:blip r:embed="rId2" cstate="print"/>
          <a:srcRect r="51831" b="51949"/>
          <a:stretch>
            <a:fillRect/>
          </a:stretch>
        </p:blipFill>
        <p:spPr bwMode="auto">
          <a:xfrm>
            <a:off x="5292080" y="620688"/>
            <a:ext cx="3579826" cy="48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796136" y="5877272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Altare ligneo del sec. XVI</a:t>
            </a:r>
            <a:endParaRPr lang="it-IT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13689"/>
            <a:ext cx="5427945" cy="344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26064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La  riforma </a:t>
            </a:r>
            <a:r>
              <a:rPr lang="it-IT" sz="2800" b="1" dirty="0" smtClean="0">
                <a:solidFill>
                  <a:srgbClr val="C00000"/>
                </a:solidFill>
              </a:rPr>
              <a:t>liturgica</a:t>
            </a:r>
            <a:endParaRPr lang="it-IT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Dalla comprensione dell’Eucaristia varia la fisionomia dell’altare: </a:t>
            </a:r>
            <a: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convito che raduna il popolo di Dio per far memoria della pasqua il cui contenuto è il sacrificio della </a:t>
            </a:r>
            <a: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croce. </a:t>
            </a:r>
            <a:r>
              <a:rPr lang="it-IT" sz="2400" b="1" dirty="0" smtClean="0"/>
              <a:t>Il </a:t>
            </a:r>
            <a:r>
              <a:rPr lang="it-IT" sz="2400" b="1" dirty="0" smtClean="0"/>
              <a:t>rinnovamento </a:t>
            </a:r>
            <a:r>
              <a:rPr lang="it-IT" sz="2400" b="1" dirty="0" smtClean="0"/>
              <a:t>liturgico</a:t>
            </a:r>
            <a:r>
              <a:rPr lang="it-IT" sz="2400" dirty="0" smtClean="0"/>
              <a:t> voluto dal Concilio, recupera  </a:t>
            </a:r>
            <a:r>
              <a:rPr lang="it-IT" sz="2400" dirty="0" smtClean="0"/>
              <a:t>la forma di mensa </a:t>
            </a:r>
            <a:r>
              <a:rPr lang="it-IT" sz="2400" dirty="0" smtClean="0"/>
              <a:t>e la collocazione </a:t>
            </a:r>
            <a:r>
              <a:rPr lang="it-IT" sz="2400" dirty="0" smtClean="0"/>
              <a:t>centrale dell’altare.</a:t>
            </a:r>
          </a:p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it-I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79249"/>
            <a:ext cx="813690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CEI, Progettazione Nuove chiese, n 8 - 1993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L'altare è il punto centrale per tutti i fedeli, è il polo della comunità che celebra. Non è un semplice arredo, ma il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segno permanente del Cristo sacerdote e vittima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è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mensa del sacrificio e del convito pasquale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che il Padre imbandisce per i figli nella casa comune, sorgente e segno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unità e carità.</a:t>
            </a:r>
            <a:endParaRPr kumimoji="0" lang="it-IT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          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Dovrà pertanto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essere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ben visibile 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veramente degno; </a:t>
            </a:r>
            <a:endParaRPr kumimoji="0" lang="it-IT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s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ia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unico e collocato nell'area </a:t>
            </a:r>
            <a:r>
              <a:rPr kumimoji="0" lang="it-IT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presbiteriale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rivolto al popolo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 praticabile tutto all'intorno.</a:t>
            </a:r>
            <a:endParaRPr kumimoji="0" lang="it-IT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L'altare assicura la funzione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it-IT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focalità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dello spazio liturgico solo se è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dimensioni contenute.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L'altezza del piano della mensa sia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circa 90 cm rispetto al pavimento, per facilitare il compito dei ministri che vi devono svolgere i propri ruoli celebrativi.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Sull'altare non si devono collocare né statue né immagini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santi.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reliquie autentiche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martiri o altri santi,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non si inseriscono nella mensa, ma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sotto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essa.</a:t>
            </a:r>
            <a:endParaRPr kumimoji="0" lang="it-IT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Secondo l'uso tradizionale e il simbolismo biblico, la mensa dell'altare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fisso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sia preferibilmente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pietra naturale. </a:t>
            </a:r>
            <a:endParaRPr kumimoji="0" lang="it-IT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           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CEI,  Adeguamento  delle Chiese 1996</a:t>
            </a:r>
          </a:p>
          <a:p>
            <a:endParaRPr lang="it-IT" sz="2200" b="1" dirty="0" smtClean="0">
              <a:solidFill>
                <a:srgbClr val="C00000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it-IT" sz="2200" dirty="0" smtClean="0">
                <a:latin typeface="+mn-lt"/>
              </a:rPr>
              <a:t> </a:t>
            </a:r>
            <a:r>
              <a:rPr lang="it-IT" sz="2200" b="1" dirty="0" smtClean="0">
                <a:latin typeface="+mn-lt"/>
              </a:rPr>
              <a:t>L'altare sia </a:t>
            </a:r>
            <a:r>
              <a:rPr lang="it-IT" sz="2200" b="1" u="sng" dirty="0" smtClean="0">
                <a:latin typeface="+mn-lt"/>
              </a:rPr>
              <a:t>visibile da tutti</a:t>
            </a:r>
            <a:r>
              <a:rPr lang="it-IT" sz="2200" b="1" dirty="0" smtClean="0">
                <a:latin typeface="+mn-lt"/>
              </a:rPr>
              <a:t>, affinché tutti si sentano chiamati a prenderne parte ed è ovviamente necessario che</a:t>
            </a:r>
          </a:p>
          <a:p>
            <a:pPr>
              <a:buFontTx/>
              <a:buChar char="-"/>
            </a:pPr>
            <a:r>
              <a:rPr lang="it-IT" sz="2200" b="1" u="sng" dirty="0" smtClean="0">
                <a:latin typeface="+mn-lt"/>
              </a:rPr>
              <a:t> sia unico </a:t>
            </a:r>
            <a:r>
              <a:rPr lang="it-IT" sz="2200" b="1" dirty="0" smtClean="0">
                <a:latin typeface="+mn-lt"/>
              </a:rPr>
              <a:t>nella chiesa, per poter essere il centro visibile al quale la comunità riunita si rivolge.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 smtClean="0">
                <a:latin typeface="+mn-lt"/>
              </a:rPr>
              <a:t>- La conformazione e la collocazione dell'altare devono rendere possibile la celebrazione rivolti al popolo e devono consentire di </a:t>
            </a:r>
            <a:r>
              <a:rPr lang="it-IT" sz="2200" b="1" u="sng" dirty="0" smtClean="0">
                <a:latin typeface="+mn-lt"/>
              </a:rPr>
              <a:t>girarvi intorno e di compiere agevolmente tutti i gesti liturgici </a:t>
            </a:r>
            <a:r>
              <a:rPr lang="it-IT" sz="2200" b="1" dirty="0" smtClean="0">
                <a:latin typeface="+mn-lt"/>
              </a:rPr>
              <a:t>ad esso inerenti.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 smtClean="0">
                <a:latin typeface="+mn-lt"/>
              </a:rPr>
              <a:t>- Se occorre procedere alla progettazione di un nuovo altare possibilmente </a:t>
            </a:r>
            <a:r>
              <a:rPr lang="it-IT" sz="2200" b="1" u="sng" dirty="0" smtClean="0">
                <a:latin typeface="+mn-lt"/>
              </a:rPr>
              <a:t>sia fisso e, comunque, definitivo</a:t>
            </a:r>
            <a:r>
              <a:rPr lang="it-IT" sz="2200" b="1" dirty="0" smtClean="0">
                <a:latin typeface="+mn-lt"/>
              </a:rPr>
              <a:t>. 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 smtClean="0">
                <a:latin typeface="+mn-lt"/>
              </a:rPr>
              <a:t>- Per evocare la </a:t>
            </a:r>
            <a:r>
              <a:rPr lang="it-IT" sz="2200" b="1" u="sng" dirty="0" smtClean="0">
                <a:latin typeface="+mn-lt"/>
              </a:rPr>
              <a:t>duplice dimensione di mensa del sacrificio e del convito pasquale</a:t>
            </a:r>
            <a:r>
              <a:rPr lang="it-IT" sz="2200" b="1" dirty="0" smtClean="0">
                <a:latin typeface="+mn-lt"/>
              </a:rPr>
              <a:t>, in conformità con la tradizione, la mensa del nuovo altare dovrebbe essere preferibilmente </a:t>
            </a:r>
            <a:r>
              <a:rPr lang="it-IT" sz="2200" b="1" u="sng" dirty="0" smtClean="0">
                <a:latin typeface="+mn-lt"/>
              </a:rPr>
              <a:t>di pietra naturale</a:t>
            </a:r>
            <a:r>
              <a:rPr lang="it-IT" sz="2200" b="1" dirty="0" smtClean="0">
                <a:latin typeface="+mn-lt"/>
              </a:rPr>
              <a:t>, la sua </a:t>
            </a:r>
            <a:r>
              <a:rPr lang="it-IT" sz="2200" b="1" u="sng" dirty="0" smtClean="0">
                <a:latin typeface="+mn-lt"/>
              </a:rPr>
              <a:t>forma quadrangolare e i suoi lati tutti ugualmente importanti. </a:t>
            </a:r>
            <a:br>
              <a:rPr lang="it-IT" sz="2200" b="1" u="sng" dirty="0" smtClean="0">
                <a:latin typeface="+mn-lt"/>
              </a:rPr>
            </a:br>
            <a:r>
              <a:rPr lang="it-IT" sz="2200" b="1" dirty="0" smtClean="0">
                <a:latin typeface="+mn-lt"/>
              </a:rPr>
              <a:t/>
            </a:r>
            <a:br>
              <a:rPr lang="it-IT" sz="2200" b="1" dirty="0" smtClean="0">
                <a:latin typeface="+mn-lt"/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57453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907704" y="5877272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Chiesa Gesù Maestro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pddm</a:t>
            </a:r>
            <a:r>
              <a:rPr lang="it-IT" sz="2400" b="1" dirty="0" smtClean="0"/>
              <a:t> - Roma</a:t>
            </a:r>
            <a:endParaRPr lang="it-IT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9"/>
          <p:cNvPicPr>
            <a:picLocks noChangeAspect="1" noChangeArrowheads="1"/>
          </p:cNvPicPr>
          <p:nvPr/>
        </p:nvPicPr>
        <p:blipFill>
          <a:blip r:embed="rId2" cstate="print"/>
          <a:srcRect l="5263" t="3568" r="7202" b="56371"/>
          <a:stretch>
            <a:fillRect/>
          </a:stretch>
        </p:blipFill>
        <p:spPr bwMode="auto">
          <a:xfrm>
            <a:off x="251520" y="260648"/>
            <a:ext cx="6480720" cy="40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51520" y="429309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L’altare è immagine dell’altare celeste. Il testo di Apocalisse cap. 5. </a:t>
            </a:r>
          </a:p>
          <a:p>
            <a:r>
              <a:rPr lang="it-IT" sz="2000" b="1" dirty="0" smtClean="0"/>
              <a:t>nella grandiosa liturgia del cielo,  canta la vittoria dell’Agnello immolato e vincitore. Il Signore Gesù Agnello immolato e vivente compie in sé le figure dell’antico Tempio e dell’Altare. Egli offre se stesso sull’altare della propria obbedienza.  </a:t>
            </a:r>
          </a:p>
          <a:p>
            <a:r>
              <a:rPr lang="it-IT" sz="2000" b="1" dirty="0" smtClean="0"/>
              <a:t>L’Agnello è circondato dai quattro Viventi, che si prostrano davanti a lui, simboli dei quattro evangelisti.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76256" y="836712"/>
            <a:ext cx="2267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L’iconografia </a:t>
            </a:r>
          </a:p>
          <a:p>
            <a:r>
              <a:rPr lang="it-IT" sz="2000" b="1" dirty="0" smtClean="0">
                <a:solidFill>
                  <a:srgbClr val="C00000"/>
                </a:solidFill>
              </a:rPr>
              <a:t>dell’altare</a:t>
            </a:r>
            <a:endParaRPr lang="it-IT" sz="2000" b="1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8"/>
          <p:cNvPicPr>
            <a:picLocks noChangeAspect="1" noChangeArrowheads="1"/>
          </p:cNvPicPr>
          <p:nvPr/>
        </p:nvPicPr>
        <p:blipFill>
          <a:blip r:embed="rId2" cstate="print"/>
          <a:srcRect l="6111" t="49135" r="42361" b="5493"/>
          <a:stretch>
            <a:fillRect/>
          </a:stretch>
        </p:blipFill>
        <p:spPr bwMode="auto">
          <a:xfrm>
            <a:off x="4519343" y="548680"/>
            <a:ext cx="462465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79512" y="26064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79512" y="332656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b="1" dirty="0" smtClean="0"/>
              <a:t> Un’ altra immagine biblica dell’ALTARE  è la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Roccia percossa </a:t>
            </a:r>
            <a:r>
              <a:rPr lang="it-IT" sz="2000" b="1" dirty="0" smtClean="0"/>
              <a:t>(Mosè, Gesù) da cui scaturiscono i fiumi dello Spirito che da vita (</a:t>
            </a:r>
            <a:r>
              <a:rPr lang="it-IT" sz="2000" b="1" dirty="0" err="1" smtClean="0"/>
              <a:t>Gv</a:t>
            </a:r>
            <a:r>
              <a:rPr lang="it-IT" sz="2000" b="1" dirty="0" smtClean="0"/>
              <a:t> 7,37-39).</a:t>
            </a:r>
          </a:p>
          <a:p>
            <a:r>
              <a:rPr lang="it-IT" sz="2000" b="1" dirty="0" smtClean="0"/>
              <a:t>Gesù compie anche la figura profetica del libro di Ezechiele che vede l’acqua scaturire dall’altare, </a:t>
            </a:r>
            <a:r>
              <a:rPr lang="it-IT" sz="2000" b="1" dirty="0" smtClean="0"/>
              <a:t>un’ </a:t>
            </a:r>
            <a:r>
              <a:rPr lang="it-IT" sz="2000" b="1" dirty="0" smtClean="0"/>
              <a:t>acqua che risana e da vita.</a:t>
            </a:r>
          </a:p>
          <a:p>
            <a:endParaRPr lang="it-IT" sz="2000" b="1" dirty="0" smtClean="0"/>
          </a:p>
          <a:p>
            <a:pPr>
              <a:buFont typeface="Wingdings" pitchFamily="2" charset="2"/>
              <a:buChar char="§"/>
            </a:pPr>
            <a:r>
              <a:rPr lang="it-IT" sz="2000" b="1" dirty="0" smtClean="0"/>
              <a:t> L’altare nella forma si arricchisce della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simbologia del quadrato. </a:t>
            </a:r>
            <a:r>
              <a:rPr lang="it-IT" sz="2000" b="1" dirty="0" smtClean="0">
                <a:solidFill>
                  <a:srgbClr val="FF0000"/>
                </a:solidFill>
              </a:rPr>
              <a:t>L’alloro</a:t>
            </a:r>
            <a:r>
              <a:rPr lang="it-IT" sz="2000" b="1" dirty="0" smtClean="0"/>
              <a:t> cinge </a:t>
            </a:r>
            <a:r>
              <a:rPr lang="it-IT" sz="2000" b="1" dirty="0" smtClean="0"/>
              <a:t>l’altare, sottolinea </a:t>
            </a:r>
            <a:r>
              <a:rPr lang="it-IT" sz="2000" b="1" dirty="0" smtClean="0"/>
              <a:t>la tavola –mensa  e incorona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l’Agnello in piedi </a:t>
            </a:r>
            <a:r>
              <a:rPr lang="it-IT" sz="2000" b="1" dirty="0" smtClean="0"/>
              <a:t>come immolato.</a:t>
            </a:r>
          </a:p>
          <a:p>
            <a:r>
              <a:rPr lang="it-IT" sz="2000" b="1" dirty="0" smtClean="0"/>
              <a:t>L’oro del mosaico accosta questo altare terreno a quello celeste dell’Apocalisse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6381328"/>
            <a:ext cx="34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Roma, cappella dei pp. </a:t>
            </a:r>
            <a:r>
              <a:rPr lang="it-IT" b="1" i="1" dirty="0" err="1" smtClean="0"/>
              <a:t>Verbiti</a:t>
            </a:r>
            <a:endParaRPr lang="it-IT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7825" y="476250"/>
            <a:ext cx="3168352" cy="316877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L’atrio</a:t>
            </a:r>
            <a:endParaRPr lang="it-IT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porta</a:t>
            </a:r>
            <a:endParaRPr lang="it-I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t-IT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5" descr="NOT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48510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429000"/>
            <a:ext cx="2376265" cy="333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131840" y="429309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sede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442" y="476672"/>
            <a:ext cx="36052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796136" y="53732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L’ambone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 descr="C:\Documents and Settings\utente\Documenti\Foto Chiesa AMAPANI\IMG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78847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187624" y="6093296"/>
            <a:ext cx="70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Altamura, Parrocchia S. Maria della Consolazione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785" y="0"/>
            <a:ext cx="459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1520" y="620688"/>
            <a:ext cx="41925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Dedicazione dell’altare</a:t>
            </a:r>
          </a:p>
          <a:p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Deposizione delle reliquie</a:t>
            </a: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Preghiera di dedicazione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Unzione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Incensazione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Copertura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lluminazione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"/>
          <p:cNvPicPr>
            <a:picLocks noChangeAspect="1" noChangeArrowheads="1"/>
          </p:cNvPicPr>
          <p:nvPr/>
        </p:nvPicPr>
        <p:blipFill>
          <a:blip r:embed="rId2" cstate="print"/>
          <a:srcRect l="60840" r="4616" b="65005"/>
          <a:stretch>
            <a:fillRect/>
          </a:stretch>
        </p:blipFill>
        <p:spPr bwMode="auto">
          <a:xfrm>
            <a:off x="0" y="0"/>
            <a:ext cx="4937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991062" y="1412776"/>
            <a:ext cx="4152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Le  reliquie sotto l’altare</a:t>
            </a:r>
          </a:p>
          <a:p>
            <a:endParaRPr lang="it-IT" sz="2400" b="1" dirty="0" smtClean="0">
              <a:solidFill>
                <a:srgbClr val="C00000"/>
              </a:solidFill>
            </a:endParaRPr>
          </a:p>
          <a:p>
            <a:endParaRPr lang="it-IT" sz="2400" b="1" dirty="0" smtClean="0">
              <a:solidFill>
                <a:srgbClr val="C00000"/>
              </a:solidFill>
            </a:endParaRPr>
          </a:p>
          <a:p>
            <a:r>
              <a:rPr lang="it-IT" sz="2400" b="1" dirty="0" smtClean="0">
                <a:solidFill>
                  <a:srgbClr val="C00000"/>
                </a:solidFill>
              </a:rPr>
              <a:t>Segno dell’unità della Chiesa con Cristo e invito a offrire se stessi e la propria vita in Cristo unitamente a tutta la Chiesa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5"/>
          <p:cNvPicPr>
            <a:picLocks noChangeAspect="1" noChangeArrowheads="1"/>
          </p:cNvPicPr>
          <p:nvPr/>
        </p:nvPicPr>
        <p:blipFill>
          <a:blip r:embed="rId2" cstate="print"/>
          <a:srcRect l="4895" t="30072" r="7413" b="31601"/>
          <a:stretch>
            <a:fillRect/>
          </a:stretch>
        </p:blipFill>
        <p:spPr bwMode="auto">
          <a:xfrm>
            <a:off x="467544" y="332656"/>
            <a:ext cx="826273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267744" y="5661248"/>
            <a:ext cx="478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Momento della dedicazione dell’altare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298421" cy="41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43608" y="53012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“Sopra l’altare sul quale si celebra si  distenda  almeno una tovaglia di colore bianco” (OGMR 304</a:t>
            </a:r>
            <a:r>
              <a:rPr lang="it-IT" sz="2400" dirty="0" smtClean="0"/>
              <a:t>).</a:t>
            </a:r>
          </a:p>
          <a:p>
            <a:r>
              <a:rPr lang="it-IT" sz="2400" dirty="0" smtClean="0"/>
              <a:t>La mensa pasquale richiede solo il colore bianco o oro</a:t>
            </a:r>
            <a:endParaRPr lang="it-IT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4535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763688" y="530120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segni di venerazione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dell’altare:</a:t>
            </a: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Benedetto, baciato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Incensato, profumato, Illuminato, fiorito, venerato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l’inchino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548680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latin typeface="+mn-lt"/>
              </a:rPr>
              <a:t>La presenza dell’altare, la sua unicità, la centralità, la materia di cui è fatto, l’iconografia, i segni di venerazione con cui è onorato fanno dell’altare una </a:t>
            </a:r>
            <a:r>
              <a:rPr lang="it-IT" sz="2800" b="1" i="1" dirty="0" smtClean="0">
                <a:latin typeface="+mn-lt"/>
              </a:rPr>
              <a:t>mistagogia in pietra </a:t>
            </a:r>
            <a:r>
              <a:rPr lang="it-IT" sz="2800" b="1" dirty="0" smtClean="0">
                <a:latin typeface="+mn-lt"/>
              </a:rPr>
              <a:t>che pone dinanzi agli occhi dei fedeli </a:t>
            </a:r>
            <a:r>
              <a:rPr lang="it-IT" sz="2800" b="1" u="sng" dirty="0" smtClean="0">
                <a:latin typeface="+mn-lt"/>
              </a:rPr>
              <a:t>l’unicità e la centralità di Cristo e del suo Sacrificio e dell’Eucaristia </a:t>
            </a:r>
            <a:r>
              <a:rPr lang="it-IT" sz="2800" b="1" dirty="0" smtClean="0">
                <a:latin typeface="+mn-lt"/>
              </a:rPr>
              <a:t>che lo rappresenta nella vita della Chiesa, </a:t>
            </a:r>
          </a:p>
          <a:p>
            <a:r>
              <a:rPr lang="it-IT" sz="2800" b="1" dirty="0" smtClean="0">
                <a:latin typeface="+mn-lt"/>
              </a:rPr>
              <a:t>Inoltre  ricorda ai cristiani la </a:t>
            </a:r>
            <a:r>
              <a:rPr lang="it-IT" sz="2800" b="1" dirty="0" smtClean="0">
                <a:latin typeface="+mn-lt"/>
              </a:rPr>
              <a:t>loro vocazione</a:t>
            </a:r>
            <a:r>
              <a:rPr lang="it-IT" sz="2800" b="1" dirty="0" smtClean="0">
                <a:latin typeface="+mn-lt"/>
              </a:rPr>
              <a:t>,  </a:t>
            </a:r>
            <a:r>
              <a:rPr lang="it-IT" sz="2800" b="1" u="sng" dirty="0" smtClean="0">
                <a:latin typeface="+mn-lt"/>
              </a:rPr>
              <a:t>di membra del corpo di Cristo, altari  spirituali </a:t>
            </a:r>
            <a:r>
              <a:rPr lang="it-IT" sz="2800" b="1" dirty="0" smtClean="0">
                <a:latin typeface="+mn-lt"/>
              </a:rPr>
              <a:t>su cui offrono il sacrificio della preghiera, della carità e  di una vita santa.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1"/>
          <p:cNvPicPr>
            <a:picLocks noChangeAspect="1" noChangeArrowheads="1"/>
          </p:cNvPicPr>
          <p:nvPr/>
        </p:nvPicPr>
        <p:blipFill>
          <a:blip r:embed="rId2" cstate="print"/>
          <a:srcRect l="4723" t="68098" r="23894" b="5420"/>
          <a:stretch>
            <a:fillRect/>
          </a:stretch>
        </p:blipFill>
        <p:spPr bwMode="auto">
          <a:xfrm>
            <a:off x="251520" y="260648"/>
            <a:ext cx="7488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55576" y="465313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 Nella Messa o Cena del Signore, il popolo di Dio è chiamato 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riunirsi insieme </a:t>
            </a:r>
            <a:r>
              <a:rPr lang="it-IT" sz="2400" dirty="0" smtClean="0"/>
              <a:t>sotto la presidenza del </a:t>
            </a:r>
            <a:r>
              <a:rPr lang="it-IT" sz="2400" b="1" dirty="0" smtClean="0">
                <a:solidFill>
                  <a:srgbClr val="FF0000"/>
                </a:solidFill>
              </a:rPr>
              <a:t>sacerdote, </a:t>
            </a:r>
            <a:r>
              <a:rPr lang="it-IT" sz="2400" dirty="0" smtClean="0"/>
              <a:t>che agisce nella persona di Cristo, per celebrare il </a:t>
            </a:r>
            <a:r>
              <a:rPr lang="it-IT" sz="2400" b="1" dirty="0" smtClean="0">
                <a:solidFill>
                  <a:srgbClr val="FF0000"/>
                </a:solidFill>
              </a:rPr>
              <a:t>memoriale del Signore</a:t>
            </a:r>
            <a:r>
              <a:rPr lang="it-IT" sz="2400" dirty="0" smtClean="0"/>
              <a:t>, cioè il </a:t>
            </a:r>
            <a:r>
              <a:rPr lang="it-IT" sz="2400" b="1" dirty="0" smtClean="0">
                <a:solidFill>
                  <a:srgbClr val="FF0000"/>
                </a:solidFill>
              </a:rPr>
              <a:t>sacrificio eucaristico</a:t>
            </a:r>
            <a:r>
              <a:rPr lang="it-IT" sz="2400" dirty="0" smtClean="0"/>
              <a:t> (OGMR, 27)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12360" y="1124744"/>
            <a:ext cx="1331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err="1" smtClean="0"/>
              <a:t>Valmontone</a:t>
            </a:r>
            <a:endParaRPr lang="it-IT" sz="1400" b="1" i="1" dirty="0" smtClean="0"/>
          </a:p>
          <a:p>
            <a:r>
              <a:rPr lang="it-IT" sz="1400" b="1" i="1" dirty="0" smtClean="0"/>
              <a:t>Roma</a:t>
            </a:r>
          </a:p>
          <a:p>
            <a:r>
              <a:rPr lang="it-IT" sz="1400" b="1" i="1" dirty="0" err="1" smtClean="0"/>
              <a:t>Parr</a:t>
            </a:r>
            <a:r>
              <a:rPr lang="it-IT" sz="1400" b="1" i="1" dirty="0" smtClean="0"/>
              <a:t>. </a:t>
            </a:r>
          </a:p>
          <a:p>
            <a:r>
              <a:rPr lang="it-IT" sz="1400" b="1" i="1" dirty="0" smtClean="0"/>
              <a:t>S. Anna</a:t>
            </a:r>
            <a:endParaRPr lang="it-IT" sz="14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332656"/>
            <a:ext cx="80648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Sacra Scrittura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L’altare nell’Antico Testamento</a:t>
            </a:r>
            <a:endParaRPr lang="it-IT" sz="2000" dirty="0" smtClean="0"/>
          </a:p>
          <a:p>
            <a:r>
              <a:rPr lang="it-IT" sz="2000" b="1" dirty="0" smtClean="0"/>
              <a:t>Il sacrificio di Abele e Caino, suppone un altare</a:t>
            </a:r>
          </a:p>
          <a:p>
            <a:r>
              <a:rPr lang="it-IT" sz="2000" b="1" dirty="0" smtClean="0"/>
              <a:t>Noè dopo il diluvio (</a:t>
            </a:r>
            <a:r>
              <a:rPr lang="it-IT" sz="2000" b="1" dirty="0" err="1" smtClean="0"/>
              <a:t>Gn</a:t>
            </a:r>
            <a:r>
              <a:rPr lang="it-IT" sz="2000" b="1" dirty="0" smtClean="0"/>
              <a:t> 8,209)</a:t>
            </a:r>
          </a:p>
          <a:p>
            <a:r>
              <a:rPr lang="it-IT" sz="2000" b="1" dirty="0" smtClean="0"/>
              <a:t>Abramo, sacrificio di Isacco (</a:t>
            </a:r>
            <a:r>
              <a:rPr lang="it-IT" sz="2000" b="1" dirty="0" err="1" smtClean="0"/>
              <a:t>Gn</a:t>
            </a:r>
            <a:r>
              <a:rPr lang="it-IT" sz="2000" b="1" dirty="0" smtClean="0"/>
              <a:t> 12,7)</a:t>
            </a:r>
          </a:p>
          <a:p>
            <a:r>
              <a:rPr lang="it-IT" sz="2000" b="1" dirty="0" smtClean="0"/>
              <a:t>Giacobbe ( dopo il sogno) </a:t>
            </a:r>
            <a:r>
              <a:rPr lang="it-IT" sz="2000" b="1" dirty="0" err="1" smtClean="0"/>
              <a:t>Gn</a:t>
            </a:r>
            <a:r>
              <a:rPr lang="it-IT" sz="2000" b="1" dirty="0" smtClean="0"/>
              <a:t> 28,10-20</a:t>
            </a:r>
          </a:p>
          <a:p>
            <a:r>
              <a:rPr lang="it-IT" sz="2000" b="1" dirty="0" smtClean="0"/>
              <a:t>Mosè (</a:t>
            </a:r>
            <a:r>
              <a:rPr lang="it-IT" sz="2000" b="1" dirty="0" err="1" smtClean="0"/>
              <a:t>Es</a:t>
            </a:r>
            <a:r>
              <a:rPr lang="it-IT" sz="2000" b="1" dirty="0" smtClean="0"/>
              <a:t> 17,20)</a:t>
            </a:r>
          </a:p>
          <a:p>
            <a:r>
              <a:rPr lang="it-IT" sz="2000" b="1" dirty="0" smtClean="0"/>
              <a:t>Nel tempo della monarchia … Idolatria (sacrifici agli idoli)</a:t>
            </a:r>
          </a:p>
          <a:p>
            <a:r>
              <a:rPr lang="it-IT" sz="2000" b="1" dirty="0" err="1" smtClean="0"/>
              <a:t>Giosia</a:t>
            </a:r>
            <a:r>
              <a:rPr lang="it-IT" sz="2000" b="1" dirty="0" smtClean="0"/>
              <a:t>: unico tempio a Gerusalemme</a:t>
            </a:r>
          </a:p>
          <a:p>
            <a:endParaRPr lang="it-IT" dirty="0" smtClean="0"/>
          </a:p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L’altare  nel Nuovo Testamento</a:t>
            </a:r>
            <a:endParaRPr lang="it-IT" sz="2000" dirty="0" smtClean="0"/>
          </a:p>
          <a:p>
            <a:r>
              <a:rPr lang="it-IT" sz="2000" b="1" dirty="0" smtClean="0"/>
              <a:t>Gesù rivela il vero senso del culto antico e vi pone termine</a:t>
            </a:r>
          </a:p>
          <a:p>
            <a:r>
              <a:rPr lang="it-IT" sz="2000" b="1" dirty="0" smtClean="0"/>
              <a:t> Nel nuovo </a:t>
            </a:r>
            <a:r>
              <a:rPr lang="it-IT" sz="2000" b="1" dirty="0" smtClean="0"/>
              <a:t>tempio </a:t>
            </a:r>
            <a:r>
              <a:rPr lang="it-IT" sz="2000" b="1" dirty="0" smtClean="0"/>
              <a:t>che è il suo corpo (</a:t>
            </a:r>
            <a:r>
              <a:rPr lang="it-IT" sz="2000" b="1" dirty="0" err="1" smtClean="0"/>
              <a:t>Gv</a:t>
            </a:r>
            <a:r>
              <a:rPr lang="it-IT" sz="2000" b="1" dirty="0" smtClean="0"/>
              <a:t> 2,21) non c’è altro altare che lui (</a:t>
            </a:r>
            <a:r>
              <a:rPr lang="it-IT" sz="2000" b="1" dirty="0" err="1" smtClean="0"/>
              <a:t>Ebr</a:t>
            </a:r>
            <a:r>
              <a:rPr lang="it-IT" sz="2000" b="1" dirty="0" smtClean="0"/>
              <a:t> 13,10)</a:t>
            </a:r>
          </a:p>
          <a:p>
            <a:r>
              <a:rPr lang="it-IT" sz="2000" b="1" dirty="0" smtClean="0"/>
              <a:t>Gesù quando si offre vittima è al tempo stesso sacerdote, altare</a:t>
            </a:r>
          </a:p>
          <a:p>
            <a:r>
              <a:rPr lang="it-IT" sz="2000" b="1" dirty="0" err="1" smtClean="0"/>
              <a:t>Ap</a:t>
            </a:r>
            <a:r>
              <a:rPr lang="it-IT" sz="2000" b="1" dirty="0" smtClean="0"/>
              <a:t> 6,9; 8,3, l’altare d’oro, simbolo di Cristo, l’unico sacrificio gradito  a Dio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"/>
          <p:cNvPicPr>
            <a:picLocks noChangeAspect="1" noChangeArrowheads="1"/>
          </p:cNvPicPr>
          <p:nvPr/>
        </p:nvPicPr>
        <p:blipFill>
          <a:blip r:embed="rId2" cstate="print"/>
          <a:srcRect l="24460" t="3177" r="5923" b="68008"/>
          <a:stretch>
            <a:fillRect/>
          </a:stretch>
        </p:blipFill>
        <p:spPr bwMode="auto">
          <a:xfrm>
            <a:off x="827584" y="1268760"/>
            <a:ext cx="78407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43608" y="5661248"/>
            <a:ext cx="73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Angelo in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Formis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(CE) Cena del Signore, affresco XI sec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Altare con mensa semicircolare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4247" y="476672"/>
            <a:ext cx="834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 mensa dell’ultima cena deriva l’ Altare   cristiano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9"/>
          <p:cNvPicPr>
            <a:picLocks noChangeAspect="1" noChangeArrowheads="1"/>
          </p:cNvPicPr>
          <p:nvPr/>
        </p:nvPicPr>
        <p:blipFill>
          <a:blip r:embed="rId2" cstate="print"/>
          <a:srcRect l="40578" t="27808" r="7019" b="26738"/>
          <a:stretch>
            <a:fillRect/>
          </a:stretch>
        </p:blipFill>
        <p:spPr bwMode="auto">
          <a:xfrm>
            <a:off x="0" y="0"/>
            <a:ext cx="573206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796136" y="260648"/>
            <a:ext cx="30963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L’iconografia catacombale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testimonia la presenza </a:t>
            </a:r>
            <a:r>
              <a:rPr lang="it-IT" sz="2000" b="1" dirty="0" smtClean="0">
                <a:solidFill>
                  <a:srgbClr val="FF0000"/>
                </a:solidFill>
              </a:rPr>
              <a:t>di  “mense</a:t>
            </a:r>
            <a:r>
              <a:rPr lang="it-IT" sz="2000" b="1" dirty="0" smtClean="0">
                <a:solidFill>
                  <a:srgbClr val="FF0000"/>
                </a:solidFill>
              </a:rPr>
              <a:t>” circolari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di piccole dimensioni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it-IT" sz="2400" b="1" dirty="0" smtClean="0">
              <a:solidFill>
                <a:srgbClr val="FF0000"/>
              </a:solidFill>
            </a:endParaRPr>
          </a:p>
          <a:p>
            <a:pPr algn="just"/>
            <a:endParaRPr lang="it-IT" sz="2000" b="1" dirty="0" smtClean="0"/>
          </a:p>
          <a:p>
            <a:pPr algn="just"/>
            <a:endParaRPr lang="it-IT" sz="2000" b="1" dirty="0" smtClean="0"/>
          </a:p>
          <a:p>
            <a:pPr algn="just"/>
            <a:r>
              <a:rPr lang="it-IT" sz="2000" b="1" dirty="0" smtClean="0"/>
              <a:t>Originariamente </a:t>
            </a:r>
            <a:r>
              <a:rPr lang="it-IT" sz="2000" b="1" dirty="0" smtClean="0"/>
              <a:t>esso era un tavolo mobile per deporvi il pane e il vino. Già Paolo usa l’espressione «mensa del Signore» </a:t>
            </a:r>
            <a:r>
              <a:rPr lang="it-IT" sz="2000" b="1" i="1" dirty="0" smtClean="0"/>
              <a:t>(1 </a:t>
            </a:r>
            <a:r>
              <a:rPr lang="it-IT" sz="2000" b="1" i="1" dirty="0" err="1" smtClean="0"/>
              <a:t>Cor</a:t>
            </a:r>
            <a:r>
              <a:rPr lang="it-IT" sz="2000" b="1" i="1" dirty="0" smtClean="0"/>
              <a:t> </a:t>
            </a:r>
            <a:r>
              <a:rPr lang="it-IT" sz="2000" b="1" dirty="0" smtClean="0"/>
              <a:t>10,21); dalle chiese orientali esso viene chiamato “tavola santa”. 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29196"/>
            <a:ext cx="432048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Dopo la svolta costantiniana si impongono lentamente altari fissi in pietra. Collocazione e forma sono diversi. 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it-IT" sz="2400" b="1" dirty="0" smtClean="0"/>
              <a:t>Originariamente ogni edificio liturgico aveva un solo altare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" descr="sotto l'affresc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456384" cy="516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4509120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L’iconografia dei bordi descrive la mensa del Signore: le 12 colombe, sono i 12 Apostoli, la Chiesa si nutre di Cristo, Egli è la vera vite come richiamano i tralci</a:t>
            </a:r>
          </a:p>
          <a:p>
            <a:endParaRPr lang="it-IT" dirty="0"/>
          </a:p>
        </p:txBody>
      </p:sp>
      <p:pic>
        <p:nvPicPr>
          <p:cNvPr id="4" name="Picture 2" descr="30"/>
          <p:cNvPicPr>
            <a:picLocks noChangeAspect="1" noChangeArrowheads="1"/>
          </p:cNvPicPr>
          <p:nvPr/>
        </p:nvPicPr>
        <p:blipFill>
          <a:blip r:embed="rId2" cstate="print"/>
          <a:srcRect l="23324" t="2326" b="78315"/>
          <a:stretch>
            <a:fillRect/>
          </a:stretch>
        </p:blipFill>
        <p:spPr bwMode="auto">
          <a:xfrm>
            <a:off x="251520" y="1052736"/>
            <a:ext cx="86891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548680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partire dal IV secolo si osserva la presenza di copertura sopra l’altare (ciborio), cielo che si piega sulla terra. 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Evoca la nube luminosa del deserto, e sul monte della 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Trasfiguarzione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E’ la Presenza di Dio.</a:t>
            </a:r>
          </a:p>
          <a:p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segno dello Spirito Santo che adombra i doni per trasformarli</a:t>
            </a:r>
          </a:p>
        </p:txBody>
      </p:sp>
      <p:pic>
        <p:nvPicPr>
          <p:cNvPr id="5" name="Immagine 1" descr="D:\Anno94\71994\34.jpg"/>
          <p:cNvPicPr>
            <a:picLocks noChangeAspect="1" noChangeArrowheads="1"/>
          </p:cNvPicPr>
          <p:nvPr/>
        </p:nvPicPr>
        <p:blipFill>
          <a:blip r:embed="rId2" cstate="print"/>
          <a:srcRect l="7776" r="41370" b="43837"/>
          <a:stretch>
            <a:fillRect/>
          </a:stretch>
        </p:blipFill>
        <p:spPr bwMode="auto">
          <a:xfrm>
            <a:off x="4139952" y="0"/>
            <a:ext cx="4656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1152</Words>
  <Application>Microsoft Office PowerPoint</Application>
  <PresentationFormat>Presentazione su schermo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.</cp:lastModifiedBy>
  <cp:revision>562</cp:revision>
  <dcterms:created xsi:type="dcterms:W3CDTF">2012-12-21T11:08:38Z</dcterms:created>
  <dcterms:modified xsi:type="dcterms:W3CDTF">2014-02-15T09:56:20Z</dcterms:modified>
</cp:coreProperties>
</file>