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02" r:id="rId2"/>
    <p:sldId id="304" r:id="rId3"/>
    <p:sldId id="293" r:id="rId4"/>
    <p:sldId id="294" r:id="rId5"/>
    <p:sldId id="306" r:id="rId6"/>
    <p:sldId id="282" r:id="rId7"/>
    <p:sldId id="303" r:id="rId8"/>
    <p:sldId id="305" r:id="rId9"/>
    <p:sldId id="256" r:id="rId10"/>
    <p:sldId id="308" r:id="rId11"/>
    <p:sldId id="286" r:id="rId12"/>
    <p:sldId id="287" r:id="rId13"/>
    <p:sldId id="297" r:id="rId14"/>
    <p:sldId id="281" r:id="rId15"/>
    <p:sldId id="311" r:id="rId16"/>
    <p:sldId id="283" r:id="rId17"/>
    <p:sldId id="288" r:id="rId18"/>
    <p:sldId id="299" r:id="rId19"/>
    <p:sldId id="298" r:id="rId20"/>
    <p:sldId id="307" r:id="rId21"/>
    <p:sldId id="314" r:id="rId22"/>
    <p:sldId id="317" r:id="rId23"/>
    <p:sldId id="315" r:id="rId24"/>
    <p:sldId id="319" r:id="rId25"/>
    <p:sldId id="313" r:id="rId26"/>
    <p:sldId id="316" r:id="rId27"/>
    <p:sldId id="320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2769" autoAdjust="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A23DD-360F-425D-AFE7-DF53658BC4FC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2F53-DBFF-4785-88ED-0E9F17BAED1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2F61C-8F3D-4825-8651-EE9FAA5839F6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41E32-5C35-4ED4-BF06-DD2DDAAB10C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148B8-5254-4D38-A932-D4B8402DF74B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10554-A6D8-478A-87D7-DD98F92D28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E5CB5-2EB7-4225-AE71-08169C7E9FE9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B21CD-9260-40E5-B76B-7DD8BE81095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E2A45B-0563-4D06-8F42-4D89532856C0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3146A-44FF-47C4-BDFE-34EE23A0794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209A-DC6B-4762-AB9E-52C1F097B8A3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69411-F21B-4F60-B561-89429F6E73A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16D91-AB16-4003-AC7D-28AE8C519DEB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732F7-1D60-47A9-B353-9A5AF6D1F4E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843B9-B974-429C-9A28-1599EEEF9C8E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0B1DC-01E9-45C5-B0AE-1E06F01CAFA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218FE-1061-475D-AFA8-2D583F646F84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6FC7F-7B72-42DB-9188-96923C6012B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EFA95-BEBD-48F2-94B7-C198EDA9B068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05CD7-4535-4E44-9908-DDD0BC9CA1F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4C823-3789-443B-8605-A20135587C02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37D8A25-36DF-4C5A-A1A5-E24B012ADB1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63A2C6A-A906-4DBF-8058-7947EB1B1D85}" type="datetimeFigureOut">
              <a:rPr lang="it-IT" smtClean="0"/>
              <a:pPr>
                <a:defRPr/>
              </a:pPr>
              <a:t>18/11/2013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B98847-548E-44CE-B5FA-4A5A6C7903C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ulturaeculture.it/wp-content/uploads/2013/04/2-LE-PORTE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t.wikipedia.org/wiki/File:Roma_San_Paolo_fuori_le_mura_BW_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90872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solidFill>
                  <a:srgbClr val="FFFF00"/>
                </a:solidFill>
                <a:latin typeface="Eras Medium ITC" pitchFamily="34" charset="0"/>
                <a:cs typeface="Arial" pitchFamily="34" charset="0"/>
              </a:rPr>
              <a:t>LA PORTA  E </a:t>
            </a:r>
          </a:p>
          <a:p>
            <a:pPr algn="ctr"/>
            <a:endParaRPr lang="it-IT" sz="3600" b="1" dirty="0" smtClean="0">
              <a:solidFill>
                <a:srgbClr val="FFFF00"/>
              </a:solidFill>
              <a:latin typeface="Eras Medium ITC" pitchFamily="34" charset="0"/>
              <a:cs typeface="Arial" pitchFamily="34" charset="0"/>
            </a:endParaRPr>
          </a:p>
          <a:p>
            <a:pPr algn="ctr"/>
            <a:r>
              <a:rPr lang="it-IT" sz="7200" b="1" dirty="0" smtClean="0">
                <a:solidFill>
                  <a:srgbClr val="FFFF00"/>
                </a:solidFill>
                <a:latin typeface="Eras Medium ITC" pitchFamily="34" charset="0"/>
                <a:cs typeface="Arial" pitchFamily="34" charset="0"/>
              </a:rPr>
              <a:t>LA SEDE PRESIDENZIALE</a:t>
            </a:r>
            <a:endParaRPr lang="it-IT" sz="6000" b="1" dirty="0">
              <a:solidFill>
                <a:srgbClr val="FFFF00"/>
              </a:solidFill>
              <a:latin typeface="Eras Medium IT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47664" y="5805264"/>
            <a:ext cx="6077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 Buon Pastore, Lunetta della porta di ingresso, </a:t>
            </a:r>
          </a:p>
          <a:p>
            <a:pPr algn="ctr"/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Mausoleo di Galla </a:t>
            </a:r>
            <a:r>
              <a:rPr lang="it-IT" sz="2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Placidia</a:t>
            </a:r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Ravenna, V sec.</a:t>
            </a:r>
            <a:endParaRPr lang="it-IT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http://upload.wikimedia.org/wikipedia/commons/b/b4/Meister_des_Mausoleums_der_Galla_Placidia_in_Ravenna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7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92080" y="343108"/>
            <a:ext cx="385192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Il Portale di S.</a:t>
            </a:r>
            <a:r>
              <a:rPr kumimoji="0" lang="it-IT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Sabina  Roma, </a:t>
            </a: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V sec.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costituisce il più antico esempio di scultura lignea paleocristiana.</a:t>
            </a:r>
            <a:r>
              <a:rPr kumimoji="0" lang="it-IT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Monumento di Iconografia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64088" y="3140968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In origine era costituita da 28 riquadri ma ne sono rimasti 18 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5364088" y="400506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Vi sono rappresentate scene dall'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Antico</a:t>
            </a:r>
            <a:r>
              <a:rPr lang="it-IT" sz="2000" dirty="0" smtClean="0"/>
              <a:t> e dal 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Nuovo Testamento</a:t>
            </a:r>
            <a:r>
              <a:rPr lang="it-IT" sz="2000" dirty="0" smtClean="0"/>
              <a:t> fra cui le storie di 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Mosè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 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miracoli di Cristo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it-IT" sz="2000" dirty="0" smtClean="0"/>
              <a:t> la 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Crocifissione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l'</a:t>
            </a:r>
            <a:r>
              <a:rPr lang="it-IT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Ascensione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2" descr="C:\Documents and Settings\utente\Documenti\FOTO S. SABINA\120px-SabinaCruc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059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magine 3" descr="File:SSabina port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245998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Immagine 6" descr="http://upload.wikimedia.org/wikipedia/commons/thumb/5/5a/SSabina_porteD.JPG/87px-SSabina_por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81751"/>
            <a:ext cx="2520280" cy="3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516216" y="3068960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Crocifissione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4149080"/>
            <a:ext cx="310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Passaggio del Mar Rosso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44208" y="580526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L’Ascensione</a:t>
            </a:r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raniviva.it/library/media/mfront_portale_cattedrale_barisano_da_tr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693704" cy="3129136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wgHBgkIBwgKCgkLDRYPDQwMDRsUFRAWIB0iIiAdHx8kKDQsJCYxJx8fLT0tMTU3Ojo6Iys/RD84QzQ5OjcBCgoKDQwNGg8PGjclHyU3Nzc3Nzc3Nzc3Nzc3Nzc3Nzc3Nzc3Nzc3Nzc3Nzc3Nzc3Nzc3Nzc3Nzc3Nzc3Nzc3N//AABEIAKQAdwMBIgACEQEDEQH/xAAcAAABBQEBAQAAAAAAAAAAAAAEAAIDBQYHAQj/xAA+EAACAQMDAQYDBQMLBQAAAAABAgMABBEFEiExBhMiQVFhMnGBFJGhsdGTwfAHFRYjJEJSU2Jy4SZEssLx/8QAGQEAAgMBAAAAAAAAAAAAAAAAAgQAAQMF/8QAIxEAAgICAQQDAQEAAAAAAAAAAAECEQMhMRJBUWETIjJSI//aAAwDAQACEQMRAD8AvVGKmjFMVc1Oq4phnPRKnAohKgWp0oWGExmpwMUPHU4NCaRJYetEjpQsVFR0LNEOUV6QBXo46V4xAyScADmoEMguI5LmaBc74Qu/jgZGRRQ61kuy+om8vnuuq3sswUjptU+AfMKprXoueaotDx0r016FpEVQQ2lXuKVQhgY/lU4HFMjqcgcYrdiCEtTp0qBRU6dKoInjNSrUEfvRMY6UJpElQUQnSokXNSrGc81Roh+6s5251pdL0iSFVLy3MMgGD8KqBuPv8Qx860uwAVy3WZ5NZ1rUj30gghlMUWxyBgeE+3lmgk6Wg17Hafqt1pkuj2UcaAXCSSxNszt28nPPnmuqafcGeNtykFGKE/4sHGfwri7WFxvjI1CffED3ZLZKA9QvHAODV7op7QzXcUMOv3ZDuPjC+pz1HvWSbT4D+tcnV15r3bTEG0Bck4HU9TUlalDSuK8p5ryoQ5+hqYNmhlbFO7ymGIIIqeI9KESTNTxtQFoOUelTp0oWJ6JjOao1iFwjI96J2cZoWE+VHRkGhZqhgjLA9enlXMRpP2HVL3ToHaXumzvbg+LnJ/jyrqgNc9vU/wCqtabLAnYPCSD8H/NDLgIwx7TSwEh7CGTAz8RA+GU/nGPxrW9h9ROo6mk/dCLbO0e0HPwsKCu9N01dpngjw/Ayg5wGH/s33n1o7s5bRW2sQrAqxqZNxVBgEllyeKyQb6eyOpKRT6hXNSLWxQ7NKvMUqohzYsMUwPUBlFIPk0wc6w2N6KSTNV8ZopDVBIPiajYicVXQmj0cKhbrihZpFhkXWjY+gqvhlBwR50bGwxQG0QlawV/hu1WsIcA7Y/Fj1St4h4rnutJv7TaoVkdM93yjY6KP1oJ8Ghle2FreME+yJO/9SvMIJGd7H99aTQABq1qclcBQV9/DUYinUeG4nAHQBsmptMtGivYpmmk3bhkk8nmskwm7VHUAlOxSAA6V7WxR4DSr2lUIcb76nJLzQhNINg02cqy3glBIzR0bedUUcmMUfBP4RmhaDTLiJx6igNW1rZG0Fn4pCMNIBkL8vWmu0pZopBsHQrVF2iknNpcLaKftCRMYioyS2OKUnkvSHMePyajQ9cFyVtrrCXHAUgYWT5eh9q09u2a5eiObaHv9wdolY5Xzxz+Nabs9r8izR2V9uk3ELHKBkk+jfr9/rUjLyE40zcIRWF1vA7RX+fNU49fCK2kb+H3rCa+ZT2kvzbSd24SPLEAj4RUy6QUSi7QapJpdrbOUwZHYgLzhV28fPmr6xbcsMx4Y4b05qjvIJL1BFcSJNGuduQBjJBP/AIr91HWD3HhTepjRQNqKMjil1KzRpUdczzXtMB8IPtXmDuzmmwSSlTaVUQ4iTXgq5bQ5MZ3LQ0tgIzt5zTdnK6WDQKZJEjHViF+80dPbSWlzLE+dqOyhyMAgHGa8sI1iu4pMBzG4YqTgcc8nyoy5k76Z5ZAryOSVQdF/j1pbNlalSGcOJONyHTsO+lO4bdxwfL76zmq6/b2o/s0YkkxnvG8K5/Mn6VZXu9QocgjrtXy/Ws72jgZrhLxVcRNbqgcJu7lwvPhPBx19/alaHo13NDYarZ6vGyrGI5ckCN2Bzx5EdaWnHZqdmzYULMvPpVH2UiP88O6wvHGd3A5xkEZI6DkgfT2q7urZlBV13L54q1plSSs6DZ3CS7wjBtrbTg5xwD++sjr+H7SX0eCSYozx5cCoOy15baEr2nd7LWWTvA69EY8Hj04pmsSPN2svjbujBrWIqecHjqMfMUU5WkDFUyl1HVU06B5XjaRY5gmE/vEq7ef+z8au7Bv6oOrcOobGemR0qn1LS5LyGWGYoUZlkO0kHOGHp6Oasrb7REqIqxlVUDPOSAPzrJUG+DrEfMSE/wCEflXjSYNeW+WtoieSUU5+lIp502gT1ZKVRn5UqlFWZVhzuUZT0qsvgMmRVQMeBvzijo5cDGaE1Ft6qPfyo5tqLFI03TKbUr1LC2ae6basa+J4xyR8qdpeoW+p2S3FgT3THG6ReQw659aqe1NlNe2F5bWyZklACktgcEHr9Kf2RtJtH0UW92gEokLYUg8EDzpMdqPT7LyW2UqTK/OPiNUWu6hFpmnG6U+DvO53g8lsZxjz49atLl5GiDSDCE8AGs52ltLq/wBGS3s4BIRdmRjuA2+DH7xUkSCTezS9mtTsNWsmk02JYVT44vMe/vVhtBPNZr+Tq0ms7G7t7iMpKCpOWB4y1aS5ysMhU4OKBbYWRU9FTqV3pdtMlvPdxQ3EudiHo3OPpUVoiWl69xKhG5DGSgHHIOefLrWZ7XafcXepabNaxF1hBWQggEHvC3GevHpW/a2gwXK53AHB6DiibRGqSaK6+miso+9cEqW2DkDnBPnx0BqWGSOSJJIiNjjKn1B86rNbQX9k9sAc95uLbcjgMMfiKMsYWWxt4i4EiRpk58wKC0StHULSX+yQ5/y1/KpTKMdar7WRfsFuy/5a/lXveepp5K0YOQbvFKgu9HrSq6J1MyW41HIS3U08jNQzqgUbz4c880WX8sUwv7oHdzK+2IgAdWNQToqyALIWbPiosgvkINq+pHNeQxhWbuFLMed5pJMfIHjJjBlbAA8Cnqa8jibZsLKkTHJJ8zU0jJB45d00nA+vtVbe69Bp8iLfJg5yUGDjPQEkjn5VJMuMWy8ijEGBGgXPxHzNSPgjlRQ9jc22qQm5tGbwjBRvKn3MqwrknnyWgTst+wW97lLgPKQqBc8jj0oG8vpwCtgqI5BIaRSQSOlCatvuJonkJ2gkbF6c45oK5uXQRv3oGAfI4HXj8KDhuwuaoAve0OvWMsUNxHagyltmFLDIycdflRNlqeuzTzh0gjZY1A3RnDcH39ag7Q2XaS10yHWlZBaMgd4o18cSnoXB65zyPLP1q17M3aX0a3HDFoweVxgg+lauCXITl9bVGp7PXGtT3Cpe3UZt0jO2NYcM2CAOc8cVpUZwcOmfeszpmoW9nd97dzrHHtKliD14qxftHp247Jnb5RP+lbwyQiqbFJxlJ2kXSzwjgg5pVnP6R2ufBHcv7iLj8aVF8+L+kT48ngCt5nlv7qM47uFYwMDzIJP7qD7Qxu8CESOi5Iypwcnp+RH1o20jMUt1IWJ76Xf06YVVx7/Dn60Fq7mVu7PfkJyFVF2n69fpRZ2/joxwL/Syk1DU006wtU1a7lEReRY2G4s2ApAJX03V7c3N9dLaz297NEvdCSN1O3fyRkjzzgdffpTNWtrK7hgivYXkEZOAVHBJ9QfYDmiLa2mmhjjtI5BGIwuXRAox9+aRrR0OpAUlzf3euIxkbYsoTp4WyQD54Hn0rI9u5Hk7RT7mypAYAdBnk4rpMejQxTfapn8e7vAFUdQc5qk1u07Nxyd9qAEszYVfEq5A482AqQ09hxmk+Cu7BTXC6fdCKVlYxeFwMmPaw56/6jVhJrGr/wA3mNLh5GW42CVMFgNucE/P/wC1ZaRbaXFCBpDqiNwAeQc4J5yfQVJLppiRgVLIW3ZTnms5J3aL61e0ZvXu0Wow21itzOyb42MmFAMuGxk/d/xUVyL59QjdCj2xaJWTGDghTn16N61aaho1lqHdi5G7ugUj7tiNoJyc/U0asEaIuADgqBtHoABn7vwq06I2q0bjU44n0O8jYBla1dcEf6DXHuz11Na9mbqe2JMixkpxkA7hk/cTXUY5559El75vG0TqARj+6RXLuzpT+i10kuRG8bhnH90cE5+6msr0mYYPy17L7sHql1dyXEV/J3oQZQuvP1onStXmutdkjYkRN34UF+BsZQPboap9BnhshdzRssixIqnA6ZwfrxUFlqGltrA+yJcCVVZn3Y7sFiMlRnzyPKkskbb12G0uS/7Y3Zh09ZYE72RZMGPLYIPyNeUHq+rpb6cZw+1lKglV3dfbNKhxRbj+bDUqRa6Q1lqNq8lxrNtp7xFU7q5k2s2UVsj15bH0qeC6kXSZ5rYLNcJE5ijDqwdgSF5BI5PvWjg7OaLFbqG0y2kcgF2eMMSceZNTwaXp0KbYLOOIDJ2oNo/CnJTk1Rz1ihGXVFGP0LTbeO2gur+CM6o6BppJCGYN548h8hUmu6y2jLYmOJZFubpYCC2NoPn8617adaZ3/Zoy3uOahn0rTp9vfWNtJsfeu9M7W9R71nu7ZoqOf9u+0w0y2SyspR9suBuZxg90mfzODXL5JDI5eRyzsclmbJNfSLadZZybK2Y+rQKx/Gvf5tsD1sLT9gv6UUZJIOM1FcHzrY6hPYTd7azFD0IB4Ye9dRHahD2SfVbVUaaJRmNzwDkDmtwdM08/9ja/sU/SnpYWiKVW0gCnqohUA/hUk0ySmn2M5G0N7aRTTKhMkSucH1GcUGJLfT57WONH7iWZY8InwFjgH2GSPvradzDgL3UeAOBsHFDvYWsjqXiHg6AZUfEreXHVR/BNA1sGzAds7G/v5ohZWFzdW0XiEiS4UHo2APPy5qu7M6fImkXthqRSyd4pFUzgjBYccY9jmusjdtwo49B0phijfh4kOf8AEoNW22qCU6VHM7bSdMOmXMCanAhfusFDsOUUA538c4qGCzsntrRI+7jYsJge8hV3wMEMR/u5HH4V1IWlrnP2aDd692v6U42VqRzbQ/s1q0C8jOWatYvq07QXQWNVVQJ0lgC4A+eT9w5pVX/ylyXtt2quoFleK2ZI2iiiYqpXaPIAeYJpVotcG0YSauztU3BAHpURPBpUqBi6HdCvPWo52MfK+nnSpVRCCSd0jDDGTjjnHNOadh5KaVKqIxn2li4GxOvvRAOOgHFKlULHKxbOaENw53cLwfSlSqEHJK5OM4+lSLI5IBY80qVQhKq+pJqvvNOs5ZVMsCsWbkljz9xpUqIEEuOx+gXDiSXTY2YeZZv1pUqVGg02f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8" name="AutoShape 6" descr="data:image/jpeg;base64,/9j/4AAQSkZJRgABAQAAAQABAAD/2wCEAAkGBwgHBgkIBwgKCgkLDRYPDQwMDRsUFRAWIB0iIiAdHx8kKDQsJCYxJx8fLT0tMTU3Ojo6Iys/RD84QzQ5OjcBCgoKDQwNGg8PGjclHyU3Nzc3Nzc3Nzc3Nzc3Nzc3Nzc3Nzc3Nzc3Nzc3Nzc3Nzc3Nzc3Nzc3Nzc3Nzc3Nzc3N//AABEIAKQAdwMBIgACEQEDEQH/xAAcAAABBQEBAQAAAAAAAAAAAAAEAAIDBQYHAQj/xAA+EAACAQMDAQYDBQMLBQAAAAABAgMABBEFEiExBhMiQVFhMnGBFJGhsdGTwfAHFRYjJEJSU2Jy4SZEssLx/8QAGQEAAgMBAAAAAAAAAAAAAAAAAgQAAQMF/8QAIxEAAgICAQQDAQEAAAAAAAAAAAECEQMhMRJBUWETIjJSI//aAAwDAQACEQMRAD8AvVGKmjFMVc1Oq4phnPRKnAohKgWp0oWGExmpwMUPHU4NCaRJYetEjpQsVFR0LNEOUV6QBXo46V4xAyScADmoEMguI5LmaBc74Qu/jgZGRRQ61kuy+om8vnuuq3sswUjptU+AfMKprXoueaotDx0r016FpEVQQ2lXuKVQhgY/lU4HFMjqcgcYrdiCEtTp0qBRU6dKoInjNSrUEfvRMY6UJpElQUQnSokXNSrGc81Roh+6s5251pdL0iSFVLy3MMgGD8KqBuPv8Qx860uwAVy3WZ5NZ1rUj30gghlMUWxyBgeE+3lmgk6Wg17Hafqt1pkuj2UcaAXCSSxNszt28nPPnmuqafcGeNtykFGKE/4sHGfwri7WFxvjI1CffED3ZLZKA9QvHAODV7op7QzXcUMOv3ZDuPjC+pz1HvWSbT4D+tcnV15r3bTEG0Bck4HU9TUlalDSuK8p5ryoQ5+hqYNmhlbFO7ymGIIIqeI9KESTNTxtQFoOUelTp0oWJ6JjOao1iFwjI96J2cZoWE+VHRkGhZqhgjLA9enlXMRpP2HVL3ToHaXumzvbg+LnJ/jyrqgNc9vU/wCqtabLAnYPCSD8H/NDLgIwx7TSwEh7CGTAz8RA+GU/nGPxrW9h9ROo6mk/dCLbO0e0HPwsKCu9N01dpngjw/Ayg5wGH/s33n1o7s5bRW2sQrAqxqZNxVBgEllyeKyQb6eyOpKRT6hXNSLWxQ7NKvMUqohzYsMUwPUBlFIPk0wc6w2N6KSTNV8ZopDVBIPiajYicVXQmj0cKhbrihZpFhkXWjY+gqvhlBwR50bGwxQG0QlawV/hu1WsIcA7Y/Fj1St4h4rnutJv7TaoVkdM93yjY6KP1oJ8Ghle2FreME+yJO/9SvMIJGd7H99aTQABq1qclcBQV9/DUYinUeG4nAHQBsmptMtGivYpmmk3bhkk8nmskwm7VHUAlOxSAA6V7WxR4DSr2lUIcb76nJLzQhNINg02cqy3glBIzR0bedUUcmMUfBP4RmhaDTLiJx6igNW1rZG0Fn4pCMNIBkL8vWmu0pZopBsHQrVF2iknNpcLaKftCRMYioyS2OKUnkvSHMePyajQ9cFyVtrrCXHAUgYWT5eh9q09u2a5eiObaHv9wdolY5Xzxz+Nabs9r8izR2V9uk3ELHKBkk+jfr9/rUjLyE40zcIRWF1vA7RX+fNU49fCK2kb+H3rCa+ZT2kvzbSd24SPLEAj4RUy6QUSi7QapJpdrbOUwZHYgLzhV28fPmr6xbcsMx4Y4b05qjvIJL1BFcSJNGuduQBjJBP/AIr91HWD3HhTepjRQNqKMjil1KzRpUdczzXtMB8IPtXmDuzmmwSSlTaVUQ4iTXgq5bQ5MZ3LQ0tgIzt5zTdnK6WDQKZJEjHViF+80dPbSWlzLE+dqOyhyMAgHGa8sI1iu4pMBzG4YqTgcc8nyoy5k76Z5ZAryOSVQdF/j1pbNlalSGcOJONyHTsO+lO4bdxwfL76zmq6/b2o/s0YkkxnvG8K5/Mn6VZXu9QocgjrtXy/Ws72jgZrhLxVcRNbqgcJu7lwvPhPBx19/alaHo13NDYarZ6vGyrGI5ckCN2Bzx5EdaWnHZqdmzYULMvPpVH2UiP88O6wvHGd3A5xkEZI6DkgfT2q7urZlBV13L54q1plSSs6DZ3CS7wjBtrbTg5xwD++sjr+H7SX0eCSYozx5cCoOy15baEr2nd7LWWTvA69EY8Hj04pmsSPN2svjbujBrWIqecHjqMfMUU5WkDFUyl1HVU06B5XjaRY5gmE/vEq7ef+z8au7Bv6oOrcOobGemR0qn1LS5LyGWGYoUZlkO0kHOGHp6Oasrb7REqIqxlVUDPOSAPzrJUG+DrEfMSE/wCEflXjSYNeW+WtoieSUU5+lIp502gT1ZKVRn5UqlFWZVhzuUZT0qsvgMmRVQMeBvzijo5cDGaE1Ft6qPfyo5tqLFI03TKbUr1LC2ae6basa+J4xyR8qdpeoW+p2S3FgT3THG6ReQw659aqe1NlNe2F5bWyZklACktgcEHr9Kf2RtJtH0UW92gEokLYUg8EDzpMdqPT7LyW2UqTK/OPiNUWu6hFpmnG6U+DvO53g8lsZxjz49atLl5GiDSDCE8AGs52ltLq/wBGS3s4BIRdmRjuA2+DH7xUkSCTezS9mtTsNWsmk02JYVT44vMe/vVhtBPNZr+Tq0ms7G7t7iMpKCpOWB4y1aS5ysMhU4OKBbYWRU9FTqV3pdtMlvPdxQ3EudiHo3OPpUVoiWl69xKhG5DGSgHHIOefLrWZ7XafcXepabNaxF1hBWQggEHvC3GevHpW/a2gwXK53AHB6DiibRGqSaK6+miso+9cEqW2DkDnBPnx0BqWGSOSJJIiNjjKn1B86rNbQX9k9sAc95uLbcjgMMfiKMsYWWxt4i4EiRpk58wKC0StHULSX+yQ5/y1/KpTKMdar7WRfsFuy/5a/lXveepp5K0YOQbvFKgu9HrSq6J1MyW41HIS3U08jNQzqgUbz4c880WX8sUwv7oHdzK+2IgAdWNQToqyALIWbPiosgvkINq+pHNeQxhWbuFLMed5pJMfIHjJjBlbAA8Cnqa8jibZsLKkTHJJ8zU0jJB45d00nA+vtVbe69Bp8iLfJg5yUGDjPQEkjn5VJMuMWy8ijEGBGgXPxHzNSPgjlRQ9jc22qQm5tGbwjBRvKn3MqwrknnyWgTst+wW97lLgPKQqBc8jj0oG8vpwCtgqI5BIaRSQSOlCatvuJonkJ2gkbF6c45oK5uXQRv3oGAfI4HXj8KDhuwuaoAve0OvWMsUNxHagyltmFLDIycdflRNlqeuzTzh0gjZY1A3RnDcH39ag7Q2XaS10yHWlZBaMgd4o18cSnoXB65zyPLP1q17M3aX0a3HDFoweVxgg+lauCXITl9bVGp7PXGtT3Cpe3UZt0jO2NYcM2CAOc8cVpUZwcOmfeszpmoW9nd97dzrHHtKliD14qxftHp247Jnb5RP+lbwyQiqbFJxlJ2kXSzwjgg5pVnP6R2ufBHcv7iLj8aVF8+L+kT48ngCt5nlv7qM47uFYwMDzIJP7qD7Qxu8CESOi5Iypwcnp+RH1o20jMUt1IWJ76Xf06YVVx7/Dn60Fq7mVu7PfkJyFVF2n69fpRZ2/joxwL/Syk1DU006wtU1a7lEReRY2G4s2ApAJX03V7c3N9dLaz297NEvdCSN1O3fyRkjzzgdffpTNWtrK7hgivYXkEZOAVHBJ9QfYDmiLa2mmhjjtI5BGIwuXRAox9+aRrR0OpAUlzf3euIxkbYsoTp4WyQD54Hn0rI9u5Hk7RT7mypAYAdBnk4rpMejQxTfapn8e7vAFUdQc5qk1u07Nxyd9qAEszYVfEq5A482AqQ09hxmk+Cu7BTXC6fdCKVlYxeFwMmPaw56/6jVhJrGr/wA3mNLh5GW42CVMFgNucE/P/wC1ZaRbaXFCBpDqiNwAeQc4J5yfQVJLppiRgVLIW3ZTnms5J3aL61e0ZvXu0Wow21itzOyb42MmFAMuGxk/d/xUVyL59QjdCj2xaJWTGDghTn16N61aaho1lqHdi5G7ugUj7tiNoJyc/U0asEaIuADgqBtHoABn7vwq06I2q0bjU44n0O8jYBla1dcEf6DXHuz11Na9mbqe2JMixkpxkA7hk/cTXUY5559El75vG0TqARj+6RXLuzpT+i10kuRG8bhnH90cE5+6msr0mYYPy17L7sHql1dyXEV/J3oQZQuvP1onStXmutdkjYkRN34UF+BsZQPboap9BnhshdzRssixIqnA6ZwfrxUFlqGltrA+yJcCVVZn3Y7sFiMlRnzyPKkskbb12G0uS/7Y3Zh09ZYE72RZMGPLYIPyNeUHq+rpb6cZw+1lKglV3dfbNKhxRbj+bDUqRa6Q1lqNq8lxrNtp7xFU7q5k2s2UVsj15bH0qeC6kXSZ5rYLNcJE5ijDqwdgSF5BI5PvWjg7OaLFbqG0y2kcgF2eMMSceZNTwaXp0KbYLOOIDJ2oNo/CnJTk1Rz1ihGXVFGP0LTbeO2gur+CM6o6BppJCGYN548h8hUmu6y2jLYmOJZFubpYCC2NoPn8617adaZ3/Zoy3uOahn0rTp9vfWNtJsfeu9M7W9R71nu7ZoqOf9u+0w0y2SyspR9suBuZxg90mfzODXL5JDI5eRyzsclmbJNfSLadZZybK2Y+rQKx/Gvf5tsD1sLT9gv6UUZJIOM1FcHzrY6hPYTd7azFD0IB4Ye9dRHahD2SfVbVUaaJRmNzwDkDmtwdM08/9ja/sU/SnpYWiKVW0gCnqohUA/hUk0ySmn2M5G0N7aRTTKhMkSucH1GcUGJLfT57WONH7iWZY8InwFjgH2GSPvradzDgL3UeAOBsHFDvYWsjqXiHg6AZUfEreXHVR/BNA1sGzAds7G/v5ohZWFzdW0XiEiS4UHo2APPy5qu7M6fImkXthqRSyd4pFUzgjBYccY9jmusjdtwo49B0phijfh4kOf8AEoNW22qCU6VHM7bSdMOmXMCanAhfusFDsOUUA538c4qGCzsntrRI+7jYsJge8hV3wMEMR/u5HH4V1IWlrnP2aDd692v6U42VqRzbQ/s1q0C8jOWatYvq07QXQWNVVQJ0lgC4A+eT9w5pVX/ylyXtt2quoFleK2ZI2iiiYqpXaPIAeYJpVotcG0YSauztU3BAHpURPBpUqBi6HdCvPWo52MfK+nnSpVRCCSd0jDDGTjjnHNOadh5KaVKqIxn2li4GxOvvRAOOgHFKlULHKxbOaENw53cLwfSlSqEHJK5OM4+lSLI5IBY80qVQhKq+pJqvvNOs5ZVMsCsWbkljz9xpUqIEEuOx+gXDiSXTY2YeZZv1pUqVGg02f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206" name="Picture 14" descr="http://rete.comuni-italiani.it/w/images/thumb/Trani_-_Cattedrale_di_San_Nicola_Pellegrino.jpg/180px-Trani_-_Cattedrale_di_San_Nicola_Pellegr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889663" cy="5812887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139952" y="3933056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 della Cattedrale di Trani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Barisano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XII sec.  Decorato con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formelle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 otto file ognuna delle quali rappresenta un personaggio biblico o santi, al pari di icone di tradizione bizantina.</a:t>
            </a:r>
          </a:p>
          <a:p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  nuovo, copia fedele, collocato e benedetto  ( 2012).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m2.trani.gocity.it/library/foto/2012/inaugurazione_portale_cattedrale_52.jpg"/>
          <p:cNvPicPr>
            <a:picLocks noChangeAspect="1" noChangeArrowheads="1"/>
          </p:cNvPicPr>
          <p:nvPr/>
        </p:nvPicPr>
        <p:blipFill>
          <a:blip r:embed="rId2" cstate="print"/>
          <a:srcRect r="18367"/>
          <a:stretch>
            <a:fillRect/>
          </a:stretch>
        </p:blipFill>
        <p:spPr bwMode="auto">
          <a:xfrm>
            <a:off x="5652120" y="3933056"/>
            <a:ext cx="3287386" cy="2684698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10"/>
          <p:cNvPicPr/>
          <p:nvPr/>
        </p:nvPicPr>
        <p:blipFill>
          <a:blip r:embed="rId4" cstate="print"/>
          <a:srcRect r="10213" b="39400"/>
          <a:stretch>
            <a:fillRect/>
          </a:stretch>
        </p:blipFill>
        <p:spPr bwMode="auto">
          <a:xfrm>
            <a:off x="179512" y="476672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4716016" y="3068960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patrono S. Nicola Pellegrino con sembianze di un giovane santo</a:t>
            </a:r>
            <a:endParaRPr lang="it-IT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450912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alto è raffigurato il Cristo, l’immagine è ripetuta due volte in modo che fosse visibile a chi entra anche quando una delle ante fosse aperta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 - LE PORTE">
            <a:hlinkClick r:id="rId2" tooltip="Le Porte di bronzo del Duomo di Benevent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4176464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004048" y="188640"/>
            <a:ext cx="4023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</a:rPr>
              <a:t>Le tre porte bronzee del 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Duomo di Benevento</a:t>
            </a:r>
            <a:endParaRPr lang="it-IT" sz="2400" b="1" dirty="0">
              <a:solidFill>
                <a:srgbClr val="FFC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32040" y="836712"/>
            <a:ext cx="4211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Di tutte le porte medievali conosciute, soltanto queste raccontano la </a:t>
            </a:r>
            <a:r>
              <a:rPr lang="it-IT" b="1" i="1" dirty="0" smtClean="0">
                <a:solidFill>
                  <a:srgbClr val="FFC000"/>
                </a:solidFill>
              </a:rPr>
              <a:t>Vita di Cristo in modo completo. </a:t>
            </a:r>
          </a:p>
          <a:p>
            <a:r>
              <a:rPr lang="it-IT" i="1" dirty="0" smtClean="0"/>
              <a:t>L’Autore </a:t>
            </a:r>
            <a:r>
              <a:rPr lang="it-IT" dirty="0" smtClean="0"/>
              <a:t>tradusse il racconto evangelico in composizioni visive che hanno contribuito per secoli ad evangelizzare  l’occidente anche tramite i pellegrini transitanti sull’Appia verso il Gargano e la Terrasanta. </a:t>
            </a:r>
          </a:p>
          <a:p>
            <a:endParaRPr lang="it-IT" b="1" dirty="0" smtClean="0">
              <a:solidFill>
                <a:srgbClr val="FFC000"/>
              </a:solidFill>
            </a:endParaRPr>
          </a:p>
          <a:p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 Formelle, su 9 file orizzontali di 8 riquadri ; 43  raffigurano episodi evangelici: la </a:t>
            </a:r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Visitazione di Maria ad Elisabetta, la Natività, l’Angelo che annuncia la Nascita ai pastori, i Magi la Fuga in Egitto, la Scelta degli Apostoli, Lazzaro chiamato fuori dal sepolcro, l’Ultima Cena,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Bacio di Giuda, la Crocifissione, Giuda impiccato, </a:t>
            </a:r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Resurrezione…</a:t>
            </a:r>
            <a:r>
              <a:rPr lang="it-IT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LAURA\suorcristina\Image\IMG_0004.jpg"/>
          <p:cNvPicPr>
            <a:picLocks noChangeAspect="1" noChangeArrowheads="1"/>
          </p:cNvPicPr>
          <p:nvPr/>
        </p:nvPicPr>
        <p:blipFill>
          <a:blip r:embed="rId2" cstate="print"/>
          <a:srcRect r="5565" b="5556"/>
          <a:stretch>
            <a:fillRect/>
          </a:stretch>
        </p:blipFill>
        <p:spPr bwMode="auto">
          <a:xfrm>
            <a:off x="179512" y="260648"/>
            <a:ext cx="5508104" cy="627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868144" y="836713"/>
            <a:ext cx="3024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Verbo ha fatto il suo ingresso solenne nel mondo con l’</a:t>
            </a:r>
            <a:r>
              <a:rPr lang="it-IT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Incarnazione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per questo sulla porta centrale si trova spesso l'annuncio a Maria, o Maria Madre di Dio con in braccio il Verbo incarnato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148064" y="836712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L’annunciazione del Signore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2000" dirty="0" smtClean="0"/>
              <a:t>nella Chiesa ristrutturata </a:t>
            </a:r>
          </a:p>
          <a:p>
            <a:pPr algn="ctr"/>
            <a:r>
              <a:rPr lang="it-IT" sz="2000" dirty="0" smtClean="0"/>
              <a:t>di S. Maria della Consolazione ad Altamura.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pPr algn="ctr"/>
            <a:r>
              <a:rPr lang="it-IT" sz="2800" dirty="0" smtClean="0"/>
              <a:t> </a:t>
            </a:r>
            <a:endParaRPr lang="it-IT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29353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5004048" y="3429000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Le porte delle nostre chiese sono memoria dell’incarnazione, dell’irruzione di Dio nella storia per farne storia di salvezza.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3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508104" y="1268760"/>
            <a:ext cx="30963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</a:rPr>
              <a:t>Portale  in bronzo </a:t>
            </a:r>
            <a:r>
              <a:rPr lang="it-IT" dirty="0" smtClean="0">
                <a:solidFill>
                  <a:srgbClr val="FFC000"/>
                </a:solidFill>
              </a:rPr>
              <a:t>(1998)</a:t>
            </a:r>
            <a:endParaRPr lang="it-IT" sz="2400" dirty="0" smtClean="0">
              <a:solidFill>
                <a:srgbClr val="FFC000"/>
              </a:solidFill>
            </a:endParaRPr>
          </a:p>
          <a:p>
            <a:endParaRPr lang="it-IT" sz="2000" b="1" dirty="0" smtClean="0"/>
          </a:p>
          <a:p>
            <a:r>
              <a:rPr lang="it-IT" sz="2000" b="1" dirty="0" smtClean="0"/>
              <a:t>L’artista rappresenta le opere di misericordia, di bene  che consentono nel giorno del giudizio di essere accolti da Gesù (Mt 25)</a:t>
            </a:r>
            <a:endParaRPr lang="it-IT" sz="2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:\Anno01\42001\41.jpg"/>
          <p:cNvPicPr/>
          <p:nvPr/>
        </p:nvPicPr>
        <p:blipFill>
          <a:blip r:embed="rId2" cstate="print"/>
          <a:srcRect t="12173" b="53697"/>
          <a:stretch>
            <a:fillRect/>
          </a:stretch>
        </p:blipFill>
        <p:spPr bwMode="auto">
          <a:xfrm>
            <a:off x="0" y="836712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115616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 – Chiesa di Gesù Divino Maestro - Roma</a:t>
            </a: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8052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popolo dell’Antica e Nuova alleanza formano l’unica Chiesa </a:t>
            </a:r>
          </a:p>
          <a:p>
            <a:r>
              <a:rPr lang="it-IT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cammino verso il Veniente, Colui che ci introduce al Padre</a:t>
            </a:r>
            <a:endParaRPr lang="it-IT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508518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nostro Tempio è il Signore  Gesù, morto e risorto, Egli è il solo Altare, l’Unico  sacerdote e il suo corpo è la Chiesa. Se costruiamo templi dobbiamo parlare di Lui, della Chiesa e del suo destino.</a:t>
            </a:r>
            <a:endParaRPr lang="it-IT" sz="2400" b="1" dirty="0"/>
          </a:p>
        </p:txBody>
      </p:sp>
      <p:pic>
        <p:nvPicPr>
          <p:cNvPr id="1026" name="Picture 2" descr="http://www.maranatha.it/Miscel/volto/volto0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264696" cy="465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AURA\suorcristina\Image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31"/>
            <a:ext cx="5030554" cy="68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364088" y="1412776"/>
            <a:ext cx="3416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Porta,  in quanto segno di Cristo</a:t>
            </a:r>
          </a:p>
          <a:p>
            <a:endParaRPr lang="it-IT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viene benedetta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incensata, 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baciata </a:t>
            </a:r>
          </a:p>
          <a:p>
            <a:pPr lvl="1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fiorita</a:t>
            </a: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260649"/>
            <a:ext cx="31683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Sede presidenziale</a:t>
            </a:r>
          </a:p>
          <a:p>
            <a:endParaRPr lang="it-IT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Segno di Cristo Capo e Pastore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della sua Chiesa che, nella persona del ministro ordinato, ci presiede, convoca, raduna, nutre il popolo, guida la preghiera, conduce al Padre, invia nel mondo.</a:t>
            </a:r>
          </a:p>
          <a:p>
            <a:pPr algn="ctr"/>
            <a:endParaRPr lang="it-IT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960440" cy="37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2571465" cy="291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012160" y="4077072"/>
            <a:ext cx="2880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Nella cattedrale, la sede presidenziale è la cattedra, segno per eccellenza del magistero che spetta ad ogni vescovo nella sua Chiesa.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Documents and Settings\utente\Documenti\FOTO S. SABINA\FOTO USCITA ARTE FLOREALE\DSC04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808312" cy="388843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339752" y="40466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Sede - basilica di S. Sabina</a:t>
            </a: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501317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/>
              <a:t>La sede nelle antiche basiliche romane sta al centro dell’abside, in asse con l’altare.</a:t>
            </a:r>
          </a:p>
          <a:p>
            <a:pPr algn="just"/>
            <a:r>
              <a:rPr lang="it-IT" sz="2400" b="1" dirty="0" smtClean="0"/>
              <a:t>Ma non è norma altrove è di fianco dove è evidente il vescovo che presiede l’assemblea.</a:t>
            </a:r>
          </a:p>
        </p:txBody>
      </p:sp>
      <p:pic>
        <p:nvPicPr>
          <p:cNvPr id="6" name="Immagine 5" descr="C:\Documents and Settings\utente\Documenti\FOTO S. SABINA\FOTO USCITA ARTE FLOREALE\DSC04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052736"/>
            <a:ext cx="46085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 descr="D:\Anno93\51993\24.jpg"/>
          <p:cNvPicPr>
            <a:picLocks noChangeAspect="1" noChangeArrowheads="1"/>
          </p:cNvPicPr>
          <p:nvPr/>
        </p:nvPicPr>
        <p:blipFill>
          <a:blip r:embed="rId2" cstate="print"/>
          <a:srcRect l="8073" t="11012" r="41771" b="41191"/>
          <a:stretch>
            <a:fillRect/>
          </a:stretch>
        </p:blipFill>
        <p:spPr bwMode="auto">
          <a:xfrm>
            <a:off x="251520" y="836712"/>
            <a:ext cx="410923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355976" y="980728"/>
            <a:ext cx="4608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</a:rPr>
              <a:t>Cattedra detta di S. Gregorio Magno nella chiesa di S. Gregorio al Celio, Roma  (</a:t>
            </a:r>
            <a:r>
              <a:rPr lang="it-IT" sz="2000" b="1" dirty="0" err="1" smtClean="0">
                <a:solidFill>
                  <a:srgbClr val="FFC000"/>
                </a:solidFill>
              </a:rPr>
              <a:t>VI</a:t>
            </a:r>
            <a:r>
              <a:rPr lang="it-IT" sz="2000" b="1" dirty="0" smtClean="0">
                <a:solidFill>
                  <a:srgbClr val="FFC000"/>
                </a:solidFill>
              </a:rPr>
              <a:t> sec.)</a:t>
            </a:r>
            <a:endParaRPr lang="it-IT" sz="2000" b="1" dirty="0">
              <a:solidFill>
                <a:srgbClr val="FFC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5976" y="3140968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poggioli sono spesso raffigurati dei leoni. Il riferimento è al Leone di Giuda, il Messia che vince. E’ la vittoria di Cristo sulla preda del male e della morte.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 descr="D:\Anno93\51993\25.jpg"/>
          <p:cNvPicPr>
            <a:picLocks noChangeAspect="1" noChangeArrowheads="1"/>
          </p:cNvPicPr>
          <p:nvPr/>
        </p:nvPicPr>
        <p:blipFill>
          <a:blip r:embed="rId2" cstate="print"/>
          <a:srcRect l="5188" r="48625" b="54698"/>
          <a:stretch>
            <a:fillRect/>
          </a:stretch>
        </p:blipFill>
        <p:spPr bwMode="auto">
          <a:xfrm>
            <a:off x="0" y="-6106"/>
            <a:ext cx="5076056" cy="68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292080" y="1988840"/>
            <a:ext cx="3600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…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Padre, arcivescovo di Bari, sai che se appoggi le braccia sul leone e la leonessa della tua cattedra, non stai a riposare la stanchezza, stai annunciando parole di risurrezione alla casa dell’alleanza nuova, stai prendendo e dando forza 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moltitudine che  “lava le sue vesti rendendole candide col sangue dell’agnello” (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7,14)</a:t>
            </a:r>
          </a:p>
          <a:p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it-IT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Valenziano</a:t>
            </a:r>
            <a:r>
              <a:rPr lang="it-IT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43° settimana </a:t>
            </a:r>
            <a:r>
              <a:rPr lang="it-IT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</a:t>
            </a:r>
            <a:r>
              <a:rPr lang="it-IT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Bari, 1993)</a:t>
            </a:r>
            <a:endParaRPr lang="it-IT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3284984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sede presidenziale  esprime in maniera</a:t>
            </a:r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semplice il compito e il servizio della direzione. </a:t>
            </a:r>
          </a:p>
          <a:p>
            <a:pPr lvl="0"/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91947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923928" y="170080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9512" y="4221088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Dalla sede il sacerdote introduce la celebrazione e svolge i </a:t>
            </a:r>
            <a:r>
              <a:rPr lang="it-IT" sz="2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riti di introduzione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conclusi dall’orazione colletta, </a:t>
            </a:r>
            <a:r>
              <a:rPr lang="it-IT" sz="2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seduto ascolt</a:t>
            </a:r>
            <a:r>
              <a:rPr lang="it-IT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proclamazione della Parola di Dio, mostrandosi in questo momento membro del popolo di Dio e primo destinatario di quella parola che poi illustrerà ai fratelli </a:t>
            </a:r>
            <a:r>
              <a:rPr lang="it-IT" sz="2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nell’omelia che può pronunciare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anche rimanendo alla sede; </a:t>
            </a:r>
            <a:r>
              <a:rPr lang="it-IT" sz="2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guida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professione di fede e la preghiera dei fedeli; </a:t>
            </a:r>
            <a:r>
              <a:rPr lang="it-IT" sz="2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conclude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celebrazione con la benedizione</a:t>
            </a: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29"/>
          <p:cNvPicPr>
            <a:picLocks noChangeAspect="1" noChangeArrowheads="1"/>
          </p:cNvPicPr>
          <p:nvPr/>
        </p:nvPicPr>
        <p:blipFill>
          <a:blip r:embed="rId3" cstate="print"/>
          <a:srcRect l="6039" t="56427" r="7635"/>
          <a:stretch>
            <a:fillRect/>
          </a:stretch>
        </p:blipFill>
        <p:spPr bwMode="auto">
          <a:xfrm>
            <a:off x="4524371" y="260648"/>
            <a:ext cx="43922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23528" y="764704"/>
            <a:ext cx="4536504" cy="5184576"/>
          </a:xfrm>
        </p:spPr>
        <p:txBody>
          <a:bodyPr>
            <a:normAutofit/>
          </a:bodyPr>
          <a:lstStyle/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collocazione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più adatta è quella rivolta verso il popolo, non troppo distante dall’assemblea dei fedeli in modo che sia facilitata la comunicazione con essa.</a:t>
            </a:r>
          </a:p>
          <a:p>
            <a:pPr>
              <a:buNone/>
            </a:pPr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59650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11560" y="3212976"/>
            <a:ext cx="4211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Essa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 deve destare l'impressione di un trono o di una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cattedra. </a:t>
            </a:r>
            <a:r>
              <a:rPr lang="it-IT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(PCN, 10)</a:t>
            </a:r>
          </a:p>
          <a:p>
            <a:pPr lvl="0"/>
            <a:endParaRPr lang="it-IT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it-IT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chiesa secondo il Concilio Vaticano II</a:t>
            </a:r>
            <a:r>
              <a:rPr lang="it-IT" sz="3100" dirty="0" smtClean="0">
                <a:solidFill>
                  <a:schemeClr val="tx1"/>
                </a:solidFill>
              </a:rPr>
              <a:t> è una chiesa di comunione, tutta ministeriale  e  pellegrina nel tempo, non c’è spazio per il trionfalismo.</a:t>
            </a:r>
            <a:br>
              <a:rPr lang="it-IT" sz="3100" dirty="0" smtClean="0">
                <a:solidFill>
                  <a:schemeClr val="tx1"/>
                </a:solidFill>
              </a:rPr>
            </a:br>
            <a:r>
              <a:rPr lang="it-IT" sz="3100" dirty="0" smtClean="0">
                <a:solidFill>
                  <a:schemeClr val="tx1"/>
                </a:solidFill>
              </a:rPr>
              <a:t/>
            </a:r>
            <a:br>
              <a:rPr lang="it-IT" sz="3100" dirty="0" smtClean="0">
                <a:solidFill>
                  <a:schemeClr val="tx1"/>
                </a:solidFill>
              </a:rPr>
            </a:br>
            <a:r>
              <a:rPr lang="it-IT" sz="3100" dirty="0" smtClean="0">
                <a:solidFill>
                  <a:schemeClr val="tx1"/>
                </a:solidFill>
              </a:rPr>
              <a:t>Anche </a:t>
            </a:r>
            <a:r>
              <a:rPr lang="it-IT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nell’edificio  con i suoi poli </a:t>
            </a:r>
            <a:r>
              <a:rPr lang="it-IT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liturgici </a:t>
            </a:r>
            <a:r>
              <a:rPr lang="it-IT" sz="3100" dirty="0" smtClean="0">
                <a:solidFill>
                  <a:schemeClr val="tx1"/>
                </a:solidFill>
              </a:rPr>
              <a:t>si pone </a:t>
            </a:r>
            <a:r>
              <a:rPr lang="it-IT" sz="3100" dirty="0" smtClean="0">
                <a:solidFill>
                  <a:schemeClr val="tx1"/>
                </a:solidFill>
              </a:rPr>
              <a:t> in </a:t>
            </a:r>
            <a:r>
              <a:rPr lang="it-IT" sz="3100" dirty="0" smtClean="0">
                <a:solidFill>
                  <a:schemeClr val="tx1"/>
                </a:solidFill>
              </a:rPr>
              <a:t>modo umile e a servizio della comunità  cercando forme discrete e significative. </a:t>
            </a:r>
            <a:br>
              <a:rPr lang="it-IT" sz="3100" dirty="0" smtClean="0">
                <a:solidFill>
                  <a:schemeClr val="tx1"/>
                </a:solidFill>
              </a:rPr>
            </a:br>
            <a:r>
              <a:rPr lang="it-IT" sz="3100" dirty="0" smtClean="0">
                <a:solidFill>
                  <a:schemeClr val="tx1"/>
                </a:solidFill>
              </a:rPr>
              <a:t/>
            </a:r>
            <a:br>
              <a:rPr lang="it-IT" sz="3100" dirty="0" smtClean="0">
                <a:solidFill>
                  <a:schemeClr val="tx1"/>
                </a:solidFill>
              </a:rPr>
            </a:br>
            <a:r>
              <a:rPr lang="it-IT" sz="3100" dirty="0" smtClean="0">
                <a:solidFill>
                  <a:schemeClr val="tx1"/>
                </a:solidFill>
              </a:rPr>
              <a:t>Si  tenta di </a:t>
            </a:r>
            <a:r>
              <a:rPr lang="it-IT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coniugare </a:t>
            </a:r>
            <a:r>
              <a:rPr lang="it-IT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100" dirty="0" smtClean="0">
                <a:solidFill>
                  <a:schemeClr val="tx1"/>
                </a:solidFill>
              </a:rPr>
              <a:t>bellezza </a:t>
            </a:r>
            <a:r>
              <a:rPr lang="it-IT" sz="3100" dirty="0" smtClean="0">
                <a:solidFill>
                  <a:schemeClr val="tx1"/>
                </a:solidFill>
              </a:rPr>
              <a:t>semplicità, sobrietà tenendo conto dei valori della grande Tradizione. </a:t>
            </a:r>
            <a:br>
              <a:rPr lang="it-IT" sz="3100" dirty="0" smtClean="0">
                <a:solidFill>
                  <a:schemeClr val="tx1"/>
                </a:solidFill>
              </a:rPr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5576" y="188640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it-IT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it-IT" sz="2800" b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Chiesa</a:t>
            </a:r>
            <a:r>
              <a:rPr lang="it-IT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it-IT" sz="2800" b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edificio</a:t>
            </a:r>
            <a:r>
              <a:rPr kumimoji="0" lang="it-IT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it-IT" sz="2800" b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it-IT" sz="2800" b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icona”, del popolo di Dio</a:t>
            </a:r>
            <a:endParaRPr kumimoji="0" lang="it-IT" sz="2800" b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Cattedrale di Bari"/>
          <p:cNvPicPr>
            <a:picLocks noChangeAspect="1" noChangeArrowheads="1"/>
          </p:cNvPicPr>
          <p:nvPr/>
        </p:nvPicPr>
        <p:blipFill>
          <a:blip r:embed="rId2" cstate="print"/>
          <a:srcRect b="25223"/>
          <a:stretch>
            <a:fillRect/>
          </a:stretch>
        </p:blipFill>
        <p:spPr bwMode="auto">
          <a:xfrm>
            <a:off x="6012160" y="764704"/>
            <a:ext cx="2808312" cy="29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9512" y="1412776"/>
            <a:ext cx="56166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“E’ immagine speciale della Chiesa,   tempio di Dio, edificato con pietre vive"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(PNC, 1 ).</a:t>
            </a:r>
            <a:endParaRPr lang="it-IT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9512" y="3429000"/>
            <a:ext cx="568863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chiesa-edificio è</a:t>
            </a:r>
            <a:r>
              <a:rPr kumimoji="0" lang="it-IT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segno della Chiesa pellegrina</a:t>
            </a:r>
            <a:r>
              <a:rPr kumimoji="0" lang="it-IT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sulla terra e immagine della Chiesa già beata nel cielo”</a:t>
            </a:r>
            <a:r>
              <a:rPr kumimoji="0" lang="it-IT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it-IT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</a:t>
            </a: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21,1-22,7)</a:t>
            </a:r>
            <a:endParaRPr kumimoji="0" lang="it-IT" sz="2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Rito di dedicazione di una chiesa,28).</a:t>
            </a:r>
          </a:p>
          <a:p>
            <a:r>
              <a:rPr lang="it-IT" sz="2400" dirty="0" smtClean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880320" cy="28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5576" y="260648"/>
            <a:ext cx="792088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Chiesa e le sue parti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Edificio ordinato, articolato, complesso capace di guidare a un’esperienza comunitaria della salvezza di Dio. Non è dimora della divinità (tempio pagano) ma in funzione della comunità.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L’aula liturgica: spazio per la partecipazione</a:t>
            </a:r>
          </a:p>
          <a:p>
            <a:endParaRPr lang="it-IT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sagrato e la porta</a:t>
            </a:r>
          </a:p>
          <a:p>
            <a:pPr lvl="2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sede presidenziale</a:t>
            </a:r>
          </a:p>
          <a:p>
            <a:pPr lvl="2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Il battistero</a:t>
            </a:r>
          </a:p>
          <a:p>
            <a:pPr lvl="2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navata</a:t>
            </a:r>
          </a:p>
          <a:p>
            <a:pPr lvl="2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L’ambone</a:t>
            </a:r>
          </a:p>
          <a:p>
            <a:pPr lvl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L’altare</a:t>
            </a:r>
          </a:p>
          <a:p>
            <a:pPr lvl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Il luogo della penitenza</a:t>
            </a:r>
          </a:p>
          <a:p>
            <a:pPr lvl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La custodia eucaristica</a:t>
            </a:r>
          </a:p>
          <a:p>
            <a:pPr lvl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Le immagini (icone)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2514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/>
            <a:r>
              <a:rPr lang="it-IT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Avviandoci alla nostra chiesa parrocchiale pensiamo che camminiamo tutti verso un unico luogo, nel giorno del Signore: </a:t>
            </a:r>
            <a:r>
              <a:rPr lang="it-IT" sz="24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siamo l’immagine viva del popolo di Dio in cammino verso la Gerusalemme celeste, la sposa, la città descritta nel libro dell’Apocalisse </a:t>
            </a:r>
            <a:r>
              <a:rPr lang="it-IT" sz="20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it-IT" sz="20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</a:t>
            </a:r>
            <a:r>
              <a:rPr lang="it-IT" sz="20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21-22)</a:t>
            </a:r>
            <a:endParaRPr lang="it-IT" sz="4000" dirty="0" smtClean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3" name="Picture 2" descr="D:\LAURA\suorcristina\Image\IMG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996952"/>
            <a:ext cx="5112568" cy="2736304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salire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ci rimanda ai </a:t>
            </a: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salmi ascensionali</a:t>
            </a:r>
          </a:p>
          <a:p>
            <a:pPr algn="just">
              <a:buNone/>
            </a:pPr>
            <a:r>
              <a:rPr lang="it-IT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(120-134</a:t>
            </a:r>
            <a:r>
              <a:rPr lang="it-IT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 che i pellegrini ebrei</a:t>
            </a:r>
          </a:p>
          <a:p>
            <a:pPr algn="just"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cantavano mentre si recavano  a</a:t>
            </a:r>
          </a:p>
          <a:p>
            <a:pPr algn="just"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Gerusalemme. Arrivare alle porte della</a:t>
            </a:r>
          </a:p>
          <a:p>
            <a:pPr algn="just">
              <a:buNone/>
            </a:pP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città era la gioia più grande!</a:t>
            </a:r>
          </a:p>
          <a:p>
            <a:pPr>
              <a:lnSpc>
                <a:spcPct val="170000"/>
              </a:lnSpc>
            </a:pPr>
            <a:endParaRPr lang="it-IT" sz="1800" dirty="0"/>
          </a:p>
        </p:txBody>
      </p:sp>
      <p:sp>
        <p:nvSpPr>
          <p:cNvPr id="11" name="Rettangolo 10"/>
          <p:cNvSpPr/>
          <p:nvPr/>
        </p:nvSpPr>
        <p:spPr>
          <a:xfrm>
            <a:off x="179512" y="5157192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solidFill>
                  <a:srgbClr val="FFFF00"/>
                </a:solidFill>
                <a:latin typeface="Comic Sans MS" pitchFamily="66" charset="0"/>
              </a:rPr>
              <a:t>“Esultai quando mi dissero:  Andremo alla casa   del Signore”</a:t>
            </a:r>
            <a:endParaRPr lang="it-IT" sz="22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260648"/>
            <a:ext cx="4788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 chiesa ci si avvicina  e si passa attraverso luoghi che indicano un progressivo passaggio a un mondo diverso: dalle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si incammina verso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strada,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giunge a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sagrato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 è a volte accolti da un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portico (atrio)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attraversare infine una 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porta. </a:t>
            </a: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E’ un passaggio dall’esterno all’interno.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LAURA\suorcristina\SUORE\DIAN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7179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332656"/>
            <a:ext cx="134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atrio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62880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L’atrio, accoglie la comunità, sosta aggregante prima di entrare nel santuario per la </a:t>
            </a:r>
          </a:p>
          <a:p>
            <a:pPr algn="just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porta; è lo spazio che prepara </a:t>
            </a:r>
          </a:p>
          <a:p>
            <a:pPr algn="just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entrare.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499992" y="407707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</a:rPr>
              <a:t>“</a:t>
            </a:r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L’atrio è spazio significativo </a:t>
            </a:r>
          </a:p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dell’accoglienza materna </a:t>
            </a:r>
          </a:p>
          <a:p>
            <a:r>
              <a:rPr lang="it-I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Chiesa”</a:t>
            </a:r>
            <a:r>
              <a:rPr lang="it-IT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it-IT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PCN, 21</a:t>
            </a:r>
            <a:r>
              <a:rPr lang="it-IT" sz="1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 descr="D:\Anno91\91991\17.jpg"/>
          <p:cNvPicPr/>
          <p:nvPr/>
        </p:nvPicPr>
        <p:blipFill>
          <a:blip r:embed="rId2" cstate="print"/>
          <a:srcRect l="33904" t="48152" r="6843" b="4850"/>
          <a:stretch>
            <a:fillRect/>
          </a:stretch>
        </p:blipFill>
        <p:spPr bwMode="auto">
          <a:xfrm>
            <a:off x="5724128" y="188640"/>
            <a:ext cx="312496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LAURA\suorcristina\Image\IMG_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843536" cy="28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cciata della Basilica">
            <a:hlinkClick r:id="rId2" tooltip="&quot;Facciata della Basilica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asilica di Santa Sab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34692"/>
            <a:ext cx="4860032" cy="332330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253191" y="980728"/>
            <a:ext cx="3567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Nelle antiche basiliche  vi era un quadriportico- giardino con acqua,spazi coperti e con palme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077072"/>
            <a:ext cx="345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L’acqua era necessaria al passaggio nell’aula,  </a:t>
            </a:r>
          </a:p>
          <a:p>
            <a:r>
              <a:rPr lang="it-IT" sz="2400" dirty="0" smtClean="0"/>
              <a:t>era anche  memoria  del battesimo.</a:t>
            </a:r>
            <a:endParaRPr lang="it-IT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96752"/>
            <a:ext cx="38884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La porta è l’elemento significativo di Cristo, la porta del gregge, dell’ovile.</a:t>
            </a:r>
          </a:p>
          <a:p>
            <a:r>
              <a:rPr lang="it-IT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“Io sono la porta, se uno  entra attraverso di me, sarà salvo; entrerà, e uscirà e troverà pascolo” </a:t>
            </a:r>
            <a:r>
              <a:rPr lang="it-IT" sz="1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16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</a:t>
            </a:r>
            <a:r>
              <a:rPr lang="it-IT" sz="1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10,9) </a:t>
            </a:r>
            <a:endParaRPr lang="it-IT" sz="20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dirty="0" smtClean="0">
              <a:solidFill>
                <a:srgbClr val="FFC000"/>
              </a:solidFill>
            </a:endParaRPr>
          </a:p>
        </p:txBody>
      </p:sp>
      <p:pic>
        <p:nvPicPr>
          <p:cNvPr id="4" name="Immagine 3" descr="C:\Documents and Settings\utente\Documenti\FOTO\Foto palme_bari\immagine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973" y="476672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971600" y="332656"/>
            <a:ext cx="2370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Porta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99992" y="4221088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alcune celebrazioni: battesimo, matrimonio, esequie i fedeli sono accolti alle porte della chiesa ed entrano processionalmente nella chiesa stessa.</a:t>
            </a:r>
            <a:endParaRPr 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400506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Entrare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attraverso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quella porta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è riconoscere che è Cristo la nostra meta, poiché ogni celebrazione è un andare incontro a Cristo, un entrare in Lui.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09D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1244</TotalTime>
  <Words>1299</Words>
  <Application>Microsoft Office PowerPoint</Application>
  <PresentationFormat>Presentazione su schermo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        La chiesa secondo il Concilio Vaticano II è una chiesa di comunione, tutta ministeriale  e  pellegrina nel tempo, non c’è spazio per il trionfalismo.  Anche nell’edificio  con i suoi poli  liturgici si pone  in modo umile e a servizio della comunità  cercando forme discrete e significative.   Si  tenta di coniugare  bellezza semplicità, sobrietà tenendo conto dei valori della grande Tradizione.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*</dc:creator>
  <cp:lastModifiedBy>.</cp:lastModifiedBy>
  <cp:revision>156</cp:revision>
  <dcterms:created xsi:type="dcterms:W3CDTF">2012-12-21T11:08:38Z</dcterms:created>
  <dcterms:modified xsi:type="dcterms:W3CDTF">2013-11-18T08:47:49Z</dcterms:modified>
</cp:coreProperties>
</file>