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57" r:id="rId3"/>
    <p:sldId id="278" r:id="rId4"/>
    <p:sldId id="300" r:id="rId5"/>
    <p:sldId id="272" r:id="rId6"/>
    <p:sldId id="299" r:id="rId7"/>
    <p:sldId id="274" r:id="rId8"/>
    <p:sldId id="276" r:id="rId9"/>
    <p:sldId id="277" r:id="rId10"/>
    <p:sldId id="285" r:id="rId11"/>
    <p:sldId id="279" r:id="rId12"/>
    <p:sldId id="275" r:id="rId13"/>
    <p:sldId id="290" r:id="rId14"/>
    <p:sldId id="282" r:id="rId15"/>
    <p:sldId id="280" r:id="rId16"/>
    <p:sldId id="284" r:id="rId17"/>
    <p:sldId id="281" r:id="rId18"/>
    <p:sldId id="291" r:id="rId19"/>
    <p:sldId id="288" r:id="rId20"/>
    <p:sldId id="283" r:id="rId21"/>
    <p:sldId id="286" r:id="rId22"/>
    <p:sldId id="295" r:id="rId23"/>
    <p:sldId id="292" r:id="rId24"/>
    <p:sldId id="293" r:id="rId25"/>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385" autoAdjust="0"/>
    <p:restoredTop sz="94660"/>
  </p:normalViewPr>
  <p:slideViewPr>
    <p:cSldViewPr>
      <p:cViewPr varScale="1">
        <p:scale>
          <a:sx n="69" d="100"/>
          <a:sy n="69" d="100"/>
        </p:scale>
        <p:origin x="-118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AFEA23DD-360F-425D-AFE7-DF53658BC4FC}" type="datetimeFigureOut">
              <a:rPr lang="it-IT"/>
              <a:pPr>
                <a:defRPr/>
              </a:pPr>
              <a:t>22/10/2013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7442F53-DBFF-4785-88ED-0E9F17BAED14}" type="slidenum">
              <a:rPr lang="it-IT"/>
              <a:pPr>
                <a:defRPr/>
              </a:pPr>
              <a:t>‹N›</a:t>
            </a:fld>
            <a:endParaRPr lang="it-IT"/>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232F61C-8F3D-4825-8651-EE9FAA5839F6}" type="datetimeFigureOut">
              <a:rPr lang="it-IT"/>
              <a:pPr>
                <a:defRPr/>
              </a:pPr>
              <a:t>22/10/2013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AD41E32-5C35-4ED4-BF06-DD2DDAAB10CB}" type="slidenum">
              <a:rPr lang="it-IT"/>
              <a:pPr>
                <a:defRPr/>
              </a:pPr>
              <a:t>‹N›</a:t>
            </a:fld>
            <a:endParaRPr lang="it-IT"/>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D8148B8-5254-4D38-A932-D4B8402DF74B}" type="datetimeFigureOut">
              <a:rPr lang="it-IT"/>
              <a:pPr>
                <a:defRPr/>
              </a:pPr>
              <a:t>22/10/2013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5210554-A6D8-478A-87D7-DD98F92D2856}" type="slidenum">
              <a:rPr lang="it-IT"/>
              <a:pPr>
                <a:defRPr/>
              </a:pPr>
              <a:t>‹N›</a:t>
            </a:fld>
            <a:endParaRPr lang="it-IT"/>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54E5CB5-2EB7-4225-AE71-08169C7E9FE9}" type="datetimeFigureOut">
              <a:rPr lang="it-IT"/>
              <a:pPr>
                <a:defRPr/>
              </a:pPr>
              <a:t>22/10/2013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9FB21CD-9260-40E5-B76B-7DD8BE810952}" type="slidenum">
              <a:rPr lang="it-IT"/>
              <a:pPr>
                <a:defRPr/>
              </a:pPr>
              <a:t>‹N›</a:t>
            </a:fld>
            <a:endParaRPr lang="it-IT"/>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8BE2A45B-0563-4D06-8F42-4D89532856C0}" type="datetimeFigureOut">
              <a:rPr lang="it-IT"/>
              <a:pPr>
                <a:defRPr/>
              </a:pPr>
              <a:t>22/10/2013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8F3146A-44FF-47C4-BDFE-34EE23A0794A}" type="slidenum">
              <a:rPr lang="it-IT"/>
              <a:pPr>
                <a:defRPr/>
              </a:pPr>
              <a:t>‹N›</a:t>
            </a:fld>
            <a:endParaRPr lang="it-IT"/>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A085209A-DC6B-4762-AB9E-52C1F097B8A3}" type="datetimeFigureOut">
              <a:rPr lang="it-IT"/>
              <a:pPr>
                <a:defRPr/>
              </a:pPr>
              <a:t>22/10/2013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7C469411-F21B-4F60-B561-89429F6E73AC}" type="slidenum">
              <a:rPr lang="it-IT"/>
              <a:pPr>
                <a:defRPr/>
              </a:pPr>
              <a:t>‹N›</a:t>
            </a:fld>
            <a:endParaRPr lang="it-IT"/>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49316D91-AB16-4003-AC7D-28AE8C519DEB}" type="datetimeFigureOut">
              <a:rPr lang="it-IT"/>
              <a:pPr>
                <a:defRPr/>
              </a:pPr>
              <a:t>22/10/2013</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9E3732F7-1D60-47A9-B353-9A5AF6D1F4EE}" type="slidenum">
              <a:rPr lang="it-IT"/>
              <a:pPr>
                <a:defRPr/>
              </a:pPr>
              <a:t>‹N›</a:t>
            </a:fld>
            <a:endParaRPr lang="it-IT"/>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389843B9-B974-429C-9A28-1599EEEF9C8E}" type="datetimeFigureOut">
              <a:rPr lang="it-IT"/>
              <a:pPr>
                <a:defRPr/>
              </a:pPr>
              <a:t>22/10/2013</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C530B1DC-01E9-45C5-B0AE-1E06F01CAFA2}" type="slidenum">
              <a:rPr lang="it-IT"/>
              <a:pPr>
                <a:defRPr/>
              </a:pPr>
              <a:t>‹N›</a:t>
            </a:fld>
            <a:endParaRPr lang="it-IT"/>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A12218FE-1061-475D-AFA8-2D583F646F84}" type="datetimeFigureOut">
              <a:rPr lang="it-IT"/>
              <a:pPr>
                <a:defRPr/>
              </a:pPr>
              <a:t>22/10/2013</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5856FC7F-7B72-42DB-9188-96923C6012B4}" type="slidenum">
              <a:rPr lang="it-IT"/>
              <a:pPr>
                <a:defRPr/>
              </a:pPr>
              <a:t>‹N›</a:t>
            </a:fld>
            <a:endParaRPr lang="it-IT"/>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D4FEFA95-BEBD-48F2-94B7-C198EDA9B068}" type="datetimeFigureOut">
              <a:rPr lang="it-IT"/>
              <a:pPr>
                <a:defRPr/>
              </a:pPr>
              <a:t>22/10/2013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06205CD7-4535-4E44-9908-DDD0BC9CA1F9}" type="slidenum">
              <a:rPr lang="it-IT"/>
              <a:pPr>
                <a:defRPr/>
              </a:pPr>
              <a:t>‹N›</a:t>
            </a:fld>
            <a:endParaRPr lang="it-IT"/>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EF4C823-3789-443B-8605-A20135587C02}" type="datetimeFigureOut">
              <a:rPr lang="it-IT"/>
              <a:pPr>
                <a:defRPr/>
              </a:pPr>
              <a:t>22/10/2013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37D8A25-36DF-4C5A-A1A5-E24B012ADB1A}" type="slidenum">
              <a:rPr lang="it-IT"/>
              <a:pPr>
                <a:defRPr/>
              </a:pPr>
              <a:t>‹N›</a:t>
            </a:fld>
            <a:endParaRPr lang="it-IT"/>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63A2C6A-A906-4DBF-8058-7947EB1B1D85}" type="datetimeFigureOut">
              <a:rPr lang="it-IT"/>
              <a:pPr>
                <a:defRPr/>
              </a:pPr>
              <a:t>22/10/2013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0B98847-548E-44CE-B5FA-4A5A6C7903C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orient="ver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upload.wikimedia.org/wikipedia/commons/e/e6/Rome_SantaMariainCosmedin_adj.jpg" TargetMode="Externa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hyperlink" Target="http://upload.wikimedia.org/wikipedia/commons/f/f6/PaleochristianChurchRome.jpg"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package" Target="../embeddings/Diapositiva_di_Microsoft_Office_PowerPoint1.sld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3" Type="http://schemas.openxmlformats.org/officeDocument/2006/relationships/hyperlink" Target="//upload.wikimedia.org/wikipedia/commons/b/be/Santa_Sabina_Rome.jpg"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upload.wikimedia.org/wikipedia/commons/1/1c/SSabina_porteC.JPG" TargetMode="Externa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WordArt 1" descr="Linee verticali ravvicinate"/>
          <p:cNvSpPr>
            <a:spLocks noChangeArrowheads="1" noChangeShapeType="1" noTextEdit="1"/>
          </p:cNvSpPr>
          <p:nvPr/>
        </p:nvSpPr>
        <p:spPr bwMode="auto">
          <a:xfrm>
            <a:off x="1115616" y="620688"/>
            <a:ext cx="7128792" cy="3888432"/>
          </a:xfrm>
          <a:prstGeom prst="rect">
            <a:avLst/>
          </a:prstGeom>
        </p:spPr>
        <p:txBody>
          <a:bodyPr wrap="none" fromWordArt="1">
            <a:prstTxWarp prst="textCurveUp">
              <a:avLst>
                <a:gd name="adj" fmla="val 40356"/>
              </a:avLst>
            </a:prstTxWarp>
          </a:bodyPr>
          <a:lstStyle/>
          <a:p>
            <a:pPr algn="ctr" rtl="0"/>
            <a:r>
              <a:rPr lang="it-IT" sz="4800" kern="10" spc="0" dirty="0" smtClean="0">
                <a:ln w="12700">
                  <a:solidFill>
                    <a:srgbClr val="000000"/>
                  </a:solidFill>
                  <a:round/>
                  <a:headEnd/>
                  <a:tailEnd/>
                </a:ln>
                <a:solidFill>
                  <a:srgbClr val="FF0000"/>
                </a:solidFill>
                <a:effectLst>
                  <a:outerShdw dist="45791" dir="2021404" algn="ctr" rotWithShape="0">
                    <a:srgbClr val="808080">
                      <a:alpha val="80000"/>
                    </a:srgbClr>
                  </a:outerShdw>
                </a:effectLst>
                <a:latin typeface="Arial Black"/>
              </a:rPr>
              <a:t>“VIENI, </a:t>
            </a:r>
          </a:p>
          <a:p>
            <a:pPr algn="ctr" rtl="0"/>
            <a:r>
              <a:rPr lang="it-IT" sz="4800" kern="10" spc="0" dirty="0" smtClean="0">
                <a:ln w="12700">
                  <a:solidFill>
                    <a:srgbClr val="000000"/>
                  </a:solidFill>
                  <a:round/>
                  <a:headEnd/>
                  <a:tailEnd/>
                </a:ln>
                <a:solidFill>
                  <a:srgbClr val="FF0000"/>
                </a:solidFill>
                <a:effectLst>
                  <a:outerShdw dist="45791" dir="2021404" algn="ctr" rotWithShape="0">
                    <a:srgbClr val="808080">
                      <a:alpha val="80000"/>
                    </a:srgbClr>
                  </a:outerShdw>
                </a:effectLst>
                <a:latin typeface="Arial Black"/>
              </a:rPr>
              <a:t>TI  MOSTRERÒ  LA SPOSA” </a:t>
            </a:r>
            <a:r>
              <a:rPr lang="it-IT" sz="1600" kern="10" spc="0" dirty="0" err="1" smtClean="0">
                <a:ln w="12700">
                  <a:solidFill>
                    <a:srgbClr val="000000"/>
                  </a:solidFill>
                  <a:round/>
                  <a:headEnd/>
                  <a:tailEnd/>
                </a:ln>
                <a:solidFill>
                  <a:srgbClr val="FF0000"/>
                </a:solidFill>
                <a:effectLst>
                  <a:outerShdw dist="45791" dir="2021404" algn="ctr" rotWithShape="0">
                    <a:srgbClr val="808080">
                      <a:alpha val="80000"/>
                    </a:srgbClr>
                  </a:outerShdw>
                </a:effectLst>
                <a:latin typeface="Arial Black"/>
              </a:rPr>
              <a:t>Ap</a:t>
            </a:r>
            <a:r>
              <a:rPr lang="it-IT" sz="1600" kern="10" spc="0" dirty="0" smtClean="0">
                <a:ln w="12700">
                  <a:solidFill>
                    <a:srgbClr val="000000"/>
                  </a:solidFill>
                  <a:round/>
                  <a:headEnd/>
                  <a:tailEnd/>
                </a:ln>
                <a:solidFill>
                  <a:srgbClr val="FF0000"/>
                </a:solidFill>
                <a:effectLst>
                  <a:outerShdw dist="45791" dir="2021404" algn="ctr" rotWithShape="0">
                    <a:srgbClr val="808080">
                      <a:alpha val="80000"/>
                    </a:srgbClr>
                  </a:outerShdw>
                </a:effectLst>
                <a:latin typeface="Arial Black"/>
              </a:rPr>
              <a:t> 21,9</a:t>
            </a:r>
            <a:r>
              <a:rPr lang="it-IT" sz="2800" kern="10" spc="0" dirty="0" smtClean="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Arial Black"/>
              </a:rPr>
              <a:t> </a:t>
            </a:r>
            <a:endParaRPr lang="it-IT" sz="3600" kern="10" spc="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Arial Black"/>
            </a:endParaRPr>
          </a:p>
        </p:txBody>
      </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G:\DCIM\107___10\IMG_0263.JPG"/>
          <p:cNvPicPr/>
          <p:nvPr/>
        </p:nvPicPr>
        <p:blipFill>
          <a:blip r:embed="rId2" cstate="print"/>
          <a:srcRect b="11801"/>
          <a:stretch>
            <a:fillRect/>
          </a:stretch>
        </p:blipFill>
        <p:spPr bwMode="auto">
          <a:xfrm>
            <a:off x="899592" y="836712"/>
            <a:ext cx="7560840" cy="5184576"/>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C:\Documents and Settings\utente\Documenti\FOTO S. SABINA\DSC04228.JPG"/>
          <p:cNvPicPr/>
          <p:nvPr/>
        </p:nvPicPr>
        <p:blipFill>
          <a:blip r:embed="rId2" cstate="print"/>
          <a:srcRect/>
          <a:stretch>
            <a:fillRect/>
          </a:stretch>
        </p:blipFill>
        <p:spPr bwMode="auto">
          <a:xfrm>
            <a:off x="827584" y="980728"/>
            <a:ext cx="4044403" cy="2862238"/>
          </a:xfrm>
          <a:prstGeom prst="rect">
            <a:avLst/>
          </a:prstGeom>
          <a:noFill/>
        </p:spPr>
      </p:pic>
      <p:sp>
        <p:nvSpPr>
          <p:cNvPr id="5" name="CasellaDiTesto 4"/>
          <p:cNvSpPr txBox="1"/>
          <p:nvPr/>
        </p:nvSpPr>
        <p:spPr>
          <a:xfrm>
            <a:off x="179513" y="4797152"/>
            <a:ext cx="5976664" cy="1754326"/>
          </a:xfrm>
          <a:prstGeom prst="rect">
            <a:avLst/>
          </a:prstGeom>
          <a:noFill/>
        </p:spPr>
        <p:txBody>
          <a:bodyPr wrap="square" rtlCol="0">
            <a:spAutoFit/>
          </a:bodyPr>
          <a:lstStyle/>
          <a:p>
            <a:r>
              <a:rPr lang="it-IT" b="1" dirty="0" smtClean="0"/>
              <a:t>Le colonne e i capitelli sono come le  palme del giardino.</a:t>
            </a:r>
          </a:p>
          <a:p>
            <a:endParaRPr lang="it-IT" b="1" dirty="0" smtClean="0"/>
          </a:p>
          <a:p>
            <a:r>
              <a:rPr lang="it-IT" b="1" dirty="0" smtClean="0"/>
              <a:t>Sopra i capitelli ci  sono i labari, i vessilli  </a:t>
            </a:r>
            <a:r>
              <a:rPr lang="it-IT" b="1" dirty="0" smtClean="0"/>
              <a:t>imperiali, </a:t>
            </a:r>
            <a:r>
              <a:rPr lang="it-IT" b="1" dirty="0" smtClean="0"/>
              <a:t>insegne che accompagnavano  l’ingresso del re. Il Verbo incarnandosi entra  come re. </a:t>
            </a:r>
            <a:endParaRPr lang="it-IT" b="1" dirty="0"/>
          </a:p>
        </p:txBody>
      </p:sp>
      <p:pic>
        <p:nvPicPr>
          <p:cNvPr id="6" name="Immagine 5" descr="C:\Documents and Settings\utente\Documenti\FOTO S. SABINA\FOTO USCITA ARTE FLOREALE\DSC04227.JPG"/>
          <p:cNvPicPr/>
          <p:nvPr/>
        </p:nvPicPr>
        <p:blipFill>
          <a:blip r:embed="rId3" cstate="print"/>
          <a:srcRect/>
          <a:stretch>
            <a:fillRect/>
          </a:stretch>
        </p:blipFill>
        <p:spPr bwMode="auto">
          <a:xfrm>
            <a:off x="5220072" y="980728"/>
            <a:ext cx="3600400" cy="2880320"/>
          </a:xfrm>
          <a:prstGeom prst="rect">
            <a:avLst/>
          </a:prstGeom>
          <a:noFill/>
          <a:ln w="9525">
            <a:noFill/>
            <a:miter lim="800000"/>
            <a:headEnd/>
            <a:tailEnd/>
          </a:ln>
        </p:spPr>
      </p:pic>
      <p:sp>
        <p:nvSpPr>
          <p:cNvPr id="7" name="CasellaDiTesto 6"/>
          <p:cNvSpPr txBox="1"/>
          <p:nvPr/>
        </p:nvSpPr>
        <p:spPr>
          <a:xfrm>
            <a:off x="2555776" y="260648"/>
            <a:ext cx="3888432" cy="461665"/>
          </a:xfrm>
          <a:prstGeom prst="rect">
            <a:avLst/>
          </a:prstGeom>
          <a:noFill/>
        </p:spPr>
        <p:txBody>
          <a:bodyPr wrap="square" rtlCol="0">
            <a:spAutoFit/>
          </a:bodyPr>
          <a:lstStyle/>
          <a:p>
            <a:r>
              <a:rPr lang="it-IT" sz="2400" b="1" dirty="0" smtClean="0">
                <a:solidFill>
                  <a:srgbClr val="FF0000"/>
                </a:solidFill>
              </a:rPr>
              <a:t>Colonne e capitelli</a:t>
            </a:r>
            <a:endParaRPr lang="it-IT" sz="2400" b="1" dirty="0">
              <a:solidFill>
                <a:srgbClr val="FF0000"/>
              </a:solidFill>
            </a:endParaRPr>
          </a:p>
        </p:txBody>
      </p:sp>
      <p:pic>
        <p:nvPicPr>
          <p:cNvPr id="10" name="Immagine 9" descr="C:\Documents and Settings\utente\Documenti\FOTO S. SABINA\800px-Santa_Sabina_-_arches_-_labari.jpg"/>
          <p:cNvPicPr/>
          <p:nvPr/>
        </p:nvPicPr>
        <p:blipFill>
          <a:blip r:embed="rId4" cstate="print"/>
          <a:srcRect/>
          <a:stretch>
            <a:fillRect/>
          </a:stretch>
        </p:blipFill>
        <p:spPr bwMode="auto">
          <a:xfrm>
            <a:off x="6228184" y="4293096"/>
            <a:ext cx="2622495" cy="1872208"/>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275856" y="260648"/>
            <a:ext cx="2736304" cy="584775"/>
          </a:xfrm>
          <a:prstGeom prst="rect">
            <a:avLst/>
          </a:prstGeom>
          <a:noFill/>
        </p:spPr>
        <p:txBody>
          <a:bodyPr wrap="square" rtlCol="0">
            <a:spAutoFit/>
          </a:bodyPr>
          <a:lstStyle/>
          <a:p>
            <a:r>
              <a:rPr lang="it-IT" sz="3200" b="1" dirty="0" smtClean="0">
                <a:solidFill>
                  <a:srgbClr val="FF0000"/>
                </a:solidFill>
              </a:rPr>
              <a:t>L’ Abside</a:t>
            </a:r>
            <a:endParaRPr lang="it-IT" sz="3200" b="1" dirty="0">
              <a:solidFill>
                <a:srgbClr val="FF0000"/>
              </a:solidFill>
            </a:endParaRPr>
          </a:p>
        </p:txBody>
      </p:sp>
      <p:pic>
        <p:nvPicPr>
          <p:cNvPr id="7" name="Immagine 6" descr="C:\Documents and Settings\utente\Documenti\FOTO S. SABINA\FOTO USCITA ARTE FLOREALE\DSC04221.JPG"/>
          <p:cNvPicPr/>
          <p:nvPr/>
        </p:nvPicPr>
        <p:blipFill>
          <a:blip r:embed="rId2" cstate="print"/>
          <a:srcRect/>
          <a:stretch>
            <a:fillRect/>
          </a:stretch>
        </p:blipFill>
        <p:spPr bwMode="auto">
          <a:xfrm>
            <a:off x="755576" y="1052736"/>
            <a:ext cx="4104456" cy="3096344"/>
          </a:xfrm>
          <a:prstGeom prst="rect">
            <a:avLst/>
          </a:prstGeom>
          <a:noFill/>
          <a:ln w="9525">
            <a:noFill/>
            <a:miter lim="800000"/>
            <a:headEnd/>
            <a:tailEnd/>
          </a:ln>
        </p:spPr>
      </p:pic>
      <p:pic>
        <p:nvPicPr>
          <p:cNvPr id="6" name="Immagine 5" descr="C:\Documents and Settings\utente\Documenti\FOTO S. SABINA\FOTO USCITA ARTE FLOREALE\DSC04213.JPG"/>
          <p:cNvPicPr/>
          <p:nvPr/>
        </p:nvPicPr>
        <p:blipFill>
          <a:blip r:embed="rId3" cstate="print"/>
          <a:srcRect/>
          <a:stretch>
            <a:fillRect/>
          </a:stretch>
        </p:blipFill>
        <p:spPr bwMode="auto">
          <a:xfrm>
            <a:off x="5508104" y="620688"/>
            <a:ext cx="2808312" cy="3528392"/>
          </a:xfrm>
          <a:prstGeom prst="rect">
            <a:avLst/>
          </a:prstGeom>
          <a:noFill/>
          <a:ln w="9525">
            <a:noFill/>
            <a:miter lim="800000"/>
            <a:headEnd/>
            <a:tailEnd/>
          </a:ln>
        </p:spPr>
      </p:pic>
      <p:sp>
        <p:nvSpPr>
          <p:cNvPr id="9" name="CasellaDiTesto 8"/>
          <p:cNvSpPr txBox="1"/>
          <p:nvPr/>
        </p:nvSpPr>
        <p:spPr>
          <a:xfrm>
            <a:off x="683568" y="4437112"/>
            <a:ext cx="8366393" cy="1754326"/>
          </a:xfrm>
          <a:prstGeom prst="rect">
            <a:avLst/>
          </a:prstGeom>
          <a:noFill/>
        </p:spPr>
        <p:txBody>
          <a:bodyPr wrap="none" rtlCol="0">
            <a:spAutoFit/>
          </a:bodyPr>
          <a:lstStyle/>
          <a:p>
            <a:r>
              <a:rPr lang="it-IT" b="1" dirty="0" smtClean="0"/>
              <a:t>L’abside è la parete sfondata,  la terra entra in cielo, sfonda nell’eternità</a:t>
            </a:r>
          </a:p>
          <a:p>
            <a:r>
              <a:rPr lang="it-IT" b="1" dirty="0" smtClean="0"/>
              <a:t>e il cielo  si abbassa sulla terra. E’ simbolo del grembo del Padre, </a:t>
            </a:r>
          </a:p>
          <a:p>
            <a:r>
              <a:rPr lang="it-IT" b="1" dirty="0" smtClean="0"/>
              <a:t>comunicazione tra cielo e terra. Ci sono tre finestre, segno della </a:t>
            </a:r>
            <a:r>
              <a:rPr lang="it-IT" b="1" dirty="0" smtClean="0"/>
              <a:t>Trinità</a:t>
            </a:r>
            <a:endParaRPr lang="it-IT" b="1" dirty="0" smtClean="0"/>
          </a:p>
          <a:p>
            <a:r>
              <a:rPr lang="it-IT" b="1" dirty="0" smtClean="0"/>
              <a:t>L’assemblea che entra è orientata verso il seno del Padre, verso il cielo.</a:t>
            </a:r>
          </a:p>
          <a:p>
            <a:r>
              <a:rPr lang="it-IT" b="1" dirty="0" smtClean="0"/>
              <a:t>La </a:t>
            </a:r>
            <a:r>
              <a:rPr lang="it-IT" b="1" i="1" dirty="0" smtClean="0"/>
              <a:t>cupola</a:t>
            </a:r>
            <a:r>
              <a:rPr lang="it-IT" b="1" dirty="0" smtClean="0"/>
              <a:t> quando c’è,  </a:t>
            </a:r>
            <a:r>
              <a:rPr lang="it-IT" b="1" dirty="0" err="1" smtClean="0"/>
              <a:t>è</a:t>
            </a:r>
            <a:r>
              <a:rPr lang="it-IT" b="1" dirty="0" smtClean="0"/>
              <a:t>  un pezzo di cielo sulla terra. La cupola sta sopra </a:t>
            </a:r>
          </a:p>
          <a:p>
            <a:r>
              <a:rPr lang="it-IT" b="1" dirty="0" smtClean="0"/>
              <a:t>il punto di incontro: comunione, funerale, </a:t>
            </a:r>
            <a:r>
              <a:rPr lang="it-IT" b="1" dirty="0" err="1" smtClean="0"/>
              <a:t>consacrazione…</a:t>
            </a:r>
            <a:endParaRPr lang="it-IT" b="1" dirty="0" smtClean="0"/>
          </a:p>
        </p:txBody>
      </p:sp>
    </p:spTree>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23528" y="4581128"/>
            <a:ext cx="8605241" cy="1938992"/>
          </a:xfrm>
          <a:prstGeom prst="rect">
            <a:avLst/>
          </a:prstGeom>
          <a:noFill/>
        </p:spPr>
        <p:txBody>
          <a:bodyPr wrap="none" rtlCol="0">
            <a:spAutoFit/>
          </a:bodyPr>
          <a:lstStyle/>
          <a:p>
            <a:r>
              <a:rPr lang="it-IT" sz="2000" dirty="0" smtClean="0"/>
              <a:t>Nell’abside ci sono i dipinti e le finestre, richiamo alla luce di Cristo. </a:t>
            </a:r>
          </a:p>
          <a:p>
            <a:r>
              <a:rPr lang="it-IT" sz="2000" dirty="0" smtClean="0"/>
              <a:t>Le finestre sono  tre (Trinità). </a:t>
            </a:r>
          </a:p>
          <a:p>
            <a:r>
              <a:rPr lang="it-IT" sz="2000" dirty="0" smtClean="0"/>
              <a:t>Affresco  del 1560 raffigurante Cristo  assiso sul monte  dal quale esce </a:t>
            </a:r>
          </a:p>
          <a:p>
            <a:r>
              <a:rPr lang="it-IT" sz="2000" dirty="0" smtClean="0"/>
              <a:t>l’acqua della vita a cui  si abbeverano gli agnelli simbolo dei credenti.</a:t>
            </a:r>
          </a:p>
          <a:p>
            <a:r>
              <a:rPr lang="it-IT" sz="2000" dirty="0" smtClean="0"/>
              <a:t>Gesù è circondato da apostoli e santi.  La Chiesa, l’assemblea si specchia</a:t>
            </a:r>
          </a:p>
          <a:p>
            <a:endParaRPr lang="it-IT" sz="2000" dirty="0"/>
          </a:p>
        </p:txBody>
      </p:sp>
      <p:pic>
        <p:nvPicPr>
          <p:cNvPr id="5" name="il_fi" descr="http://www.antika.it/wp-content/uploads/2012/12/Santa-Sabina-all-Aventino-abside-600x429.jpg"/>
          <p:cNvPicPr/>
          <p:nvPr/>
        </p:nvPicPr>
        <p:blipFill>
          <a:blip r:embed="rId2" cstate="print"/>
          <a:srcRect/>
          <a:stretch>
            <a:fillRect/>
          </a:stretch>
        </p:blipFill>
        <p:spPr bwMode="auto">
          <a:xfrm>
            <a:off x="1763688" y="332656"/>
            <a:ext cx="5832648" cy="4104456"/>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03848" y="260648"/>
            <a:ext cx="1921745" cy="523220"/>
          </a:xfrm>
          <a:prstGeom prst="rect">
            <a:avLst/>
          </a:prstGeom>
          <a:noFill/>
        </p:spPr>
        <p:txBody>
          <a:bodyPr wrap="none" rtlCol="0">
            <a:spAutoFit/>
          </a:bodyPr>
          <a:lstStyle/>
          <a:p>
            <a:r>
              <a:rPr lang="it-IT" sz="2800" b="1" dirty="0" smtClean="0">
                <a:solidFill>
                  <a:srgbClr val="FF0000"/>
                </a:solidFill>
              </a:rPr>
              <a:t>L’Ambone</a:t>
            </a:r>
            <a:endParaRPr lang="it-IT" sz="2800" b="1" dirty="0">
              <a:solidFill>
                <a:srgbClr val="FF0000"/>
              </a:solidFill>
            </a:endParaRPr>
          </a:p>
        </p:txBody>
      </p:sp>
      <p:pic>
        <p:nvPicPr>
          <p:cNvPr id="4" name="Immagine 3" descr="C:\Documents and Settings\utente\Documenti\FOTO S. SABINA\FOTO USCITA ARTE FLOREALE\DSC04213.JPG"/>
          <p:cNvPicPr/>
          <p:nvPr/>
        </p:nvPicPr>
        <p:blipFill>
          <a:blip r:embed="rId2" cstate="print"/>
          <a:srcRect/>
          <a:stretch>
            <a:fillRect/>
          </a:stretch>
        </p:blipFill>
        <p:spPr bwMode="auto">
          <a:xfrm>
            <a:off x="323528" y="908720"/>
            <a:ext cx="3528392" cy="5256584"/>
          </a:xfrm>
          <a:prstGeom prst="rect">
            <a:avLst/>
          </a:prstGeom>
          <a:noFill/>
          <a:ln w="9525">
            <a:noFill/>
            <a:miter lim="800000"/>
            <a:headEnd/>
            <a:tailEnd/>
          </a:ln>
        </p:spPr>
      </p:pic>
      <p:pic>
        <p:nvPicPr>
          <p:cNvPr id="9" name="Immagine 8" descr="C:\Documents and Settings\utente\Documenti\FOTO S. SABINA\FOTO USCITA ARTE FLOREALE\DSC04224.JPG"/>
          <p:cNvPicPr/>
          <p:nvPr/>
        </p:nvPicPr>
        <p:blipFill>
          <a:blip r:embed="rId3" cstate="print"/>
          <a:srcRect/>
          <a:stretch>
            <a:fillRect/>
          </a:stretch>
        </p:blipFill>
        <p:spPr bwMode="auto">
          <a:xfrm>
            <a:off x="6300192" y="1556792"/>
            <a:ext cx="2664296" cy="2088232"/>
          </a:xfrm>
          <a:prstGeom prst="rect">
            <a:avLst/>
          </a:prstGeom>
          <a:noFill/>
          <a:ln w="9525">
            <a:noFill/>
            <a:miter lim="800000"/>
            <a:headEnd/>
            <a:tailEnd/>
          </a:ln>
        </p:spPr>
      </p:pic>
      <p:sp>
        <p:nvSpPr>
          <p:cNvPr id="6" name="CasellaDiTesto 5"/>
          <p:cNvSpPr txBox="1"/>
          <p:nvPr/>
        </p:nvSpPr>
        <p:spPr>
          <a:xfrm>
            <a:off x="3995936" y="3687901"/>
            <a:ext cx="4815106" cy="3170099"/>
          </a:xfrm>
          <a:prstGeom prst="rect">
            <a:avLst/>
          </a:prstGeom>
          <a:noFill/>
        </p:spPr>
        <p:txBody>
          <a:bodyPr wrap="square" rtlCol="0">
            <a:spAutoFit/>
          </a:bodyPr>
          <a:lstStyle/>
          <a:p>
            <a:pPr algn="just"/>
            <a:r>
              <a:rPr lang="it-IT" sz="2000" b="1" dirty="0" smtClean="0"/>
              <a:t>Al centro della navata c’è una costruzione rettangolare a forma di recinto. E’ tutto Ambone. Un recinto con due luoghi di proclamazione, uno a destra, il luogo del Vangelo (est) con il candelabro e uno a sinistra per le letture dell’A. T.(ovest). Il Vangelo  è dalla parte delle donne.</a:t>
            </a:r>
          </a:p>
          <a:p>
            <a:endParaRPr lang="it-IT" sz="2000" dirty="0" smtClean="0"/>
          </a:p>
          <a:p>
            <a:r>
              <a:rPr lang="it-IT" sz="2000" dirty="0" smtClean="0"/>
              <a:t>. </a:t>
            </a:r>
            <a:endParaRPr lang="it-IT" dirty="0"/>
          </a:p>
        </p:txBody>
      </p:sp>
      <p:pic>
        <p:nvPicPr>
          <p:cNvPr id="1026" name="Picture 2" descr="DSC04223"/>
          <p:cNvPicPr>
            <a:picLocks noChangeAspect="1" noChangeArrowheads="1"/>
          </p:cNvPicPr>
          <p:nvPr/>
        </p:nvPicPr>
        <p:blipFill>
          <a:blip r:embed="rId4" cstate="print"/>
          <a:srcRect/>
          <a:stretch>
            <a:fillRect/>
          </a:stretch>
        </p:blipFill>
        <p:spPr bwMode="auto">
          <a:xfrm>
            <a:off x="3851920" y="908720"/>
            <a:ext cx="2793107" cy="2113416"/>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Documents and Settings\utente\Documenti\FOTO S. SABINA\FOTO USCITA ARTE FLOREALE\DSC04238.JPG"/>
          <p:cNvPicPr/>
          <p:nvPr/>
        </p:nvPicPr>
        <p:blipFill>
          <a:blip r:embed="rId2" cstate="print"/>
          <a:srcRect/>
          <a:stretch>
            <a:fillRect/>
          </a:stretch>
        </p:blipFill>
        <p:spPr bwMode="auto">
          <a:xfrm>
            <a:off x="323528" y="3789040"/>
            <a:ext cx="3168352" cy="2592288"/>
          </a:xfrm>
          <a:prstGeom prst="rect">
            <a:avLst/>
          </a:prstGeom>
          <a:noFill/>
          <a:ln w="9525">
            <a:noFill/>
            <a:miter lim="800000"/>
            <a:headEnd/>
            <a:tailEnd/>
          </a:ln>
        </p:spPr>
      </p:pic>
      <p:pic>
        <p:nvPicPr>
          <p:cNvPr id="4" name="Immagine 3" descr="C:\Documents and Settings\utente\Documenti\FOTO S. SABINA\FOTO USCITA ARTE FLOREALE\DSC04235.JPG"/>
          <p:cNvPicPr/>
          <p:nvPr/>
        </p:nvPicPr>
        <p:blipFill>
          <a:blip r:embed="rId3" cstate="print"/>
          <a:srcRect/>
          <a:stretch>
            <a:fillRect/>
          </a:stretch>
        </p:blipFill>
        <p:spPr bwMode="auto">
          <a:xfrm>
            <a:off x="251520" y="1340768"/>
            <a:ext cx="3240360" cy="2304256"/>
          </a:xfrm>
          <a:prstGeom prst="rect">
            <a:avLst/>
          </a:prstGeom>
          <a:noFill/>
        </p:spPr>
      </p:pic>
      <p:sp>
        <p:nvSpPr>
          <p:cNvPr id="6" name="Rettangolo 5"/>
          <p:cNvSpPr/>
          <p:nvPr/>
        </p:nvSpPr>
        <p:spPr>
          <a:xfrm>
            <a:off x="1691680" y="332656"/>
            <a:ext cx="6264696" cy="430887"/>
          </a:xfrm>
          <a:prstGeom prst="rect">
            <a:avLst/>
          </a:prstGeom>
        </p:spPr>
        <p:txBody>
          <a:bodyPr wrap="square">
            <a:spAutoFit/>
          </a:bodyPr>
          <a:lstStyle/>
          <a:p>
            <a:r>
              <a:rPr lang="it-IT" sz="2200" b="1" dirty="0" smtClean="0">
                <a:solidFill>
                  <a:srgbClr val="FF0000"/>
                </a:solidFill>
              </a:rPr>
              <a:t>L’Ambone, il giardino, luogo dell’incontro</a:t>
            </a:r>
            <a:endParaRPr lang="it-IT" sz="2200" b="1" dirty="0">
              <a:solidFill>
                <a:srgbClr val="FF0000"/>
              </a:solidFill>
            </a:endParaRPr>
          </a:p>
        </p:txBody>
      </p:sp>
      <p:sp>
        <p:nvSpPr>
          <p:cNvPr id="8" name="CasellaDiTesto 7"/>
          <p:cNvSpPr txBox="1"/>
          <p:nvPr/>
        </p:nvSpPr>
        <p:spPr>
          <a:xfrm>
            <a:off x="3995936" y="1268760"/>
            <a:ext cx="4752528" cy="5355312"/>
          </a:xfrm>
          <a:prstGeom prst="rect">
            <a:avLst/>
          </a:prstGeom>
          <a:noFill/>
        </p:spPr>
        <p:txBody>
          <a:bodyPr wrap="square" rtlCol="0">
            <a:spAutoFit/>
          </a:bodyPr>
          <a:lstStyle/>
          <a:p>
            <a:pPr algn="just"/>
            <a:r>
              <a:rPr lang="it-IT" dirty="0" smtClean="0"/>
              <a:t>Tutto il recinto è il giardino, richiama </a:t>
            </a:r>
            <a:r>
              <a:rPr lang="it-IT" dirty="0" err="1" smtClean="0"/>
              <a:t>Gv</a:t>
            </a:r>
            <a:r>
              <a:rPr lang="it-IT" dirty="0" smtClean="0"/>
              <a:t> 19, 41) il giardino della risurrezione. In altri antichi amboni, sotto la loggia c’è un buco, richiama la tomba, sulla cui cima l’angelo (il diacono) annuncia la risurrezione: E</a:t>
            </a:r>
            <a:r>
              <a:rPr lang="it-IT" i="1" dirty="0" smtClean="0"/>
              <a:t>’ Risorto  non è qui. </a:t>
            </a:r>
            <a:r>
              <a:rPr lang="it-IT" dirty="0" smtClean="0"/>
              <a:t>Ci sono anche decorazioni floreali o l’albero della vita.</a:t>
            </a:r>
          </a:p>
          <a:p>
            <a:pPr algn="just"/>
            <a:endParaRPr lang="it-IT" i="1" dirty="0" smtClean="0"/>
          </a:p>
          <a:p>
            <a:pPr algn="just"/>
            <a:r>
              <a:rPr lang="it-IT" b="1" dirty="0" smtClean="0"/>
              <a:t>L’ambone è anche il luogo dell’incontro. </a:t>
            </a:r>
          </a:p>
          <a:p>
            <a:pPr algn="just"/>
            <a:r>
              <a:rPr lang="it-IT" dirty="0" smtClean="0"/>
              <a:t>Rinvia al Cantico:”</a:t>
            </a:r>
            <a:r>
              <a:rPr lang="it-IT" i="1" dirty="0" smtClean="0"/>
              <a:t>Avete visto l’amato del mio cuore”?(</a:t>
            </a:r>
            <a:r>
              <a:rPr lang="it-IT" i="1" dirty="0" err="1" smtClean="0"/>
              <a:t>Cant</a:t>
            </a:r>
            <a:r>
              <a:rPr lang="it-IT" i="1" dirty="0" smtClean="0"/>
              <a:t> 3,3).</a:t>
            </a:r>
            <a:r>
              <a:rPr lang="it-IT" dirty="0" smtClean="0"/>
              <a:t>E’ l’incontro nuziale del Risorto con la sua sposa la Chiesa. E’ l’incontro della nuova coppia, la   nuova umanità. Ci sono quattro giardini nella bibbia: della Creazione, del Cantico, della Risurrezione, della Parusia.</a:t>
            </a:r>
          </a:p>
          <a:p>
            <a:pPr algn="just"/>
            <a:r>
              <a:rPr lang="it-IT" dirty="0" smtClean="0"/>
              <a:t>Noi fioriamo l’ambone perché vogliamo che continui il giardino della risurrezione.</a:t>
            </a:r>
          </a:p>
          <a:p>
            <a:endParaRPr lang="it-IT" dirty="0"/>
          </a:p>
        </p:txBody>
      </p:sp>
    </p:spTree>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Documents and Settings\utente\Documenti\FOTO S. SABINA\FOTO USCITA ARTE FLOREALE\DSC04218.JPG"/>
          <p:cNvPicPr/>
          <p:nvPr/>
        </p:nvPicPr>
        <p:blipFill>
          <a:blip r:embed="rId2" cstate="print"/>
          <a:srcRect/>
          <a:stretch>
            <a:fillRect/>
          </a:stretch>
        </p:blipFill>
        <p:spPr bwMode="auto">
          <a:xfrm>
            <a:off x="1403648" y="1196752"/>
            <a:ext cx="2160240" cy="2920644"/>
          </a:xfrm>
          <a:prstGeom prst="rect">
            <a:avLst/>
          </a:prstGeom>
          <a:noFill/>
          <a:ln w="9525">
            <a:noFill/>
            <a:miter lim="800000"/>
            <a:headEnd/>
            <a:tailEnd/>
          </a:ln>
        </p:spPr>
      </p:pic>
      <p:sp>
        <p:nvSpPr>
          <p:cNvPr id="3" name="CasellaDiTesto 2"/>
          <p:cNvSpPr txBox="1"/>
          <p:nvPr/>
        </p:nvSpPr>
        <p:spPr>
          <a:xfrm>
            <a:off x="3059832" y="404664"/>
            <a:ext cx="2460930" cy="523220"/>
          </a:xfrm>
          <a:prstGeom prst="rect">
            <a:avLst/>
          </a:prstGeom>
          <a:noFill/>
        </p:spPr>
        <p:txBody>
          <a:bodyPr wrap="none" rtlCol="0">
            <a:spAutoFit/>
          </a:bodyPr>
          <a:lstStyle/>
          <a:p>
            <a:r>
              <a:rPr lang="it-IT" sz="2800" b="1" dirty="0" smtClean="0">
                <a:solidFill>
                  <a:srgbClr val="FF0000"/>
                </a:solidFill>
              </a:rPr>
              <a:t>Il Candelabro</a:t>
            </a:r>
            <a:endParaRPr lang="it-IT" sz="2800" b="1" dirty="0">
              <a:solidFill>
                <a:srgbClr val="FF0000"/>
              </a:solidFill>
            </a:endParaRPr>
          </a:p>
        </p:txBody>
      </p:sp>
      <p:pic>
        <p:nvPicPr>
          <p:cNvPr id="6" name="Immagine 5" descr="C:\Documents and Settings\utente\Documenti\FOTO S. SABINA\FOTO USCITA ARTE FLOREALE\DSC04236.JPG"/>
          <p:cNvPicPr/>
          <p:nvPr/>
        </p:nvPicPr>
        <p:blipFill>
          <a:blip r:embed="rId3" cstate="print"/>
          <a:srcRect/>
          <a:stretch>
            <a:fillRect/>
          </a:stretch>
        </p:blipFill>
        <p:spPr bwMode="auto">
          <a:xfrm>
            <a:off x="539552" y="4293096"/>
            <a:ext cx="2592288" cy="2160240"/>
          </a:xfrm>
          <a:prstGeom prst="rect">
            <a:avLst/>
          </a:prstGeom>
          <a:noFill/>
          <a:ln w="9525">
            <a:noFill/>
            <a:miter lim="800000"/>
            <a:headEnd/>
            <a:tailEnd/>
          </a:ln>
        </p:spPr>
      </p:pic>
      <p:sp>
        <p:nvSpPr>
          <p:cNvPr id="5" name="CasellaDiTesto 4"/>
          <p:cNvSpPr txBox="1"/>
          <p:nvPr/>
        </p:nvSpPr>
        <p:spPr>
          <a:xfrm>
            <a:off x="4355976" y="1124744"/>
            <a:ext cx="4248472" cy="5601533"/>
          </a:xfrm>
          <a:prstGeom prst="rect">
            <a:avLst/>
          </a:prstGeom>
          <a:noFill/>
        </p:spPr>
        <p:txBody>
          <a:bodyPr wrap="square" rtlCol="0">
            <a:spAutoFit/>
          </a:bodyPr>
          <a:lstStyle/>
          <a:p>
            <a:r>
              <a:rPr lang="it-IT" sz="2000" dirty="0" smtClean="0"/>
              <a:t>Colonna con due tronchi. Richiamano le due nature di Gesù: umano – divina. Colonna di fuoco nel cammino del deserto e nella notte. Simbolo del Risorto. Lui è la colonna di fuoco che guida il popolo verso la terra promessa, verso il Padre.</a:t>
            </a:r>
          </a:p>
          <a:p>
            <a:r>
              <a:rPr lang="it-IT" sz="2000" dirty="0" smtClean="0"/>
              <a:t>Nei 50 giorni di Pasqua sta accanto all’ambone dove si annuncia la risurrezione. Poi sta nel battistero dove si celebra la prima pasqua, poi si pone accanto alla bara del defunto, quando si celebra l’ultima pasqua. </a:t>
            </a:r>
          </a:p>
          <a:p>
            <a:r>
              <a:rPr lang="it-IT" sz="2000" dirty="0" smtClean="0"/>
              <a:t>Si può fiorire anche il candelabro senza nascondere l’architettura.</a:t>
            </a:r>
          </a:p>
          <a:p>
            <a:endParaRPr lang="it-IT" sz="2000" dirty="0"/>
          </a:p>
        </p:txBody>
      </p:sp>
    </p:spTree>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Documents and Settings\utente\Documenti\FOTO S. SABINA\FOTO USCITA ARTE FLOREALE\DSC04222.JPG"/>
          <p:cNvPicPr/>
          <p:nvPr/>
        </p:nvPicPr>
        <p:blipFill>
          <a:blip r:embed="rId2" cstate="print"/>
          <a:srcRect/>
          <a:stretch>
            <a:fillRect/>
          </a:stretch>
        </p:blipFill>
        <p:spPr bwMode="auto">
          <a:xfrm>
            <a:off x="5148064" y="1628800"/>
            <a:ext cx="2232248" cy="2088232"/>
          </a:xfrm>
          <a:prstGeom prst="rect">
            <a:avLst/>
          </a:prstGeom>
          <a:noFill/>
        </p:spPr>
      </p:pic>
      <p:sp>
        <p:nvSpPr>
          <p:cNvPr id="4" name="CasellaDiTesto 3"/>
          <p:cNvSpPr txBox="1"/>
          <p:nvPr/>
        </p:nvSpPr>
        <p:spPr>
          <a:xfrm>
            <a:off x="3491880" y="260648"/>
            <a:ext cx="1503360" cy="523220"/>
          </a:xfrm>
          <a:prstGeom prst="rect">
            <a:avLst/>
          </a:prstGeom>
          <a:noFill/>
        </p:spPr>
        <p:txBody>
          <a:bodyPr wrap="none" rtlCol="0">
            <a:spAutoFit/>
          </a:bodyPr>
          <a:lstStyle/>
          <a:p>
            <a:r>
              <a:rPr lang="it-IT" sz="2800" b="1" dirty="0" smtClean="0">
                <a:solidFill>
                  <a:srgbClr val="FF0000"/>
                </a:solidFill>
              </a:rPr>
              <a:t>L’Altare</a:t>
            </a:r>
            <a:endParaRPr lang="it-IT" sz="2800" b="1" dirty="0">
              <a:solidFill>
                <a:srgbClr val="FF0000"/>
              </a:solidFill>
            </a:endParaRPr>
          </a:p>
        </p:txBody>
      </p:sp>
      <p:pic>
        <p:nvPicPr>
          <p:cNvPr id="5" name="Immagine 4" descr="C:\Documents and Settings\utente\Documenti\FOTO S. SABINA\FOTO USCITA ARTE FLOREALE\DSC04210.JPG"/>
          <p:cNvPicPr/>
          <p:nvPr/>
        </p:nvPicPr>
        <p:blipFill>
          <a:blip r:embed="rId3" cstate="print"/>
          <a:srcRect/>
          <a:stretch>
            <a:fillRect/>
          </a:stretch>
        </p:blipFill>
        <p:spPr bwMode="auto">
          <a:xfrm>
            <a:off x="1547664" y="1052736"/>
            <a:ext cx="3600400" cy="2664296"/>
          </a:xfrm>
          <a:prstGeom prst="rect">
            <a:avLst/>
          </a:prstGeom>
          <a:noFill/>
          <a:ln w="9525">
            <a:noFill/>
            <a:miter lim="800000"/>
            <a:headEnd/>
            <a:tailEnd/>
          </a:ln>
        </p:spPr>
      </p:pic>
      <p:sp>
        <p:nvSpPr>
          <p:cNvPr id="7" name="CasellaDiTesto 6"/>
          <p:cNvSpPr txBox="1"/>
          <p:nvPr/>
        </p:nvSpPr>
        <p:spPr>
          <a:xfrm>
            <a:off x="323528" y="3933056"/>
            <a:ext cx="8589211" cy="2554545"/>
          </a:xfrm>
          <a:prstGeom prst="rect">
            <a:avLst/>
          </a:prstGeom>
          <a:noFill/>
        </p:spPr>
        <p:txBody>
          <a:bodyPr wrap="none" rtlCol="0">
            <a:spAutoFit/>
          </a:bodyPr>
          <a:lstStyle/>
          <a:p>
            <a:r>
              <a:rPr lang="it-IT" sz="2000" dirty="0" smtClean="0"/>
              <a:t>L’ambone si collega con l’altare, è strettamente unito;è rialzato richiama </a:t>
            </a:r>
          </a:p>
          <a:p>
            <a:r>
              <a:rPr lang="it-IT" sz="2000" dirty="0" smtClean="0"/>
              <a:t>il monte Calvario, il sacrificio. E’ anche la tomba.</a:t>
            </a:r>
          </a:p>
          <a:p>
            <a:r>
              <a:rPr lang="it-IT" sz="2000" dirty="0" smtClean="0"/>
              <a:t>“</a:t>
            </a:r>
            <a:r>
              <a:rPr lang="it-IT" sz="2000" i="1" dirty="0" smtClean="0"/>
              <a:t>Pietra preziosa ed </a:t>
            </a:r>
            <a:r>
              <a:rPr lang="it-IT" sz="2000" i="1" dirty="0" err="1" smtClean="0"/>
              <a:t>eletta…</a:t>
            </a:r>
            <a:r>
              <a:rPr lang="it-IT" sz="2000" i="1" dirty="0" smtClean="0"/>
              <a:t> roccia percossa da cui scaturiscono l’acqua e </a:t>
            </a:r>
          </a:p>
          <a:p>
            <a:r>
              <a:rPr lang="it-IT" sz="2000" i="1" dirty="0" smtClean="0"/>
              <a:t>il sangue, Trono dell’Agnello immolato e risorto” </a:t>
            </a:r>
            <a:r>
              <a:rPr lang="it-IT" sz="2000" dirty="0" smtClean="0"/>
              <a:t>(</a:t>
            </a:r>
            <a:r>
              <a:rPr lang="it-IT" sz="2000" dirty="0" err="1" smtClean="0"/>
              <a:t>cf</a:t>
            </a:r>
            <a:r>
              <a:rPr lang="it-IT" sz="2000" dirty="0" smtClean="0"/>
              <a:t> Pontificale).</a:t>
            </a:r>
          </a:p>
          <a:p>
            <a:r>
              <a:rPr lang="it-IT" sz="2000" dirty="0" smtClean="0"/>
              <a:t>L’Eucaristia è l’incontro nuziale che si consuma sul talamo nuziale della </a:t>
            </a:r>
          </a:p>
          <a:p>
            <a:r>
              <a:rPr lang="it-IT" sz="2000" dirty="0" smtClean="0"/>
              <a:t>Croce. Dono realizzato nel pane e nel vino. “Questo è il mio </a:t>
            </a:r>
            <a:r>
              <a:rPr lang="it-IT" sz="2000" dirty="0" err="1" smtClean="0"/>
              <a:t>corpo…</a:t>
            </a:r>
            <a:endParaRPr lang="it-IT" sz="2000" dirty="0" smtClean="0"/>
          </a:p>
          <a:p>
            <a:r>
              <a:rPr lang="it-IT" sz="2000" dirty="0" smtClean="0"/>
              <a:t>il mio sangue. Il sacerdote e noi siamo il corpo di Cristo che tutti </a:t>
            </a:r>
          </a:p>
          <a:p>
            <a:r>
              <a:rPr lang="it-IT" sz="2000" dirty="0" smtClean="0"/>
              <a:t>possono mangiare!</a:t>
            </a:r>
          </a:p>
        </p:txBody>
      </p:sp>
    </p:spTree>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LAURA\suorcristina\SUORE\Prete2.JPG"/>
          <p:cNvPicPr>
            <a:picLocks noChangeAspect="1" noChangeArrowheads="1"/>
          </p:cNvPicPr>
          <p:nvPr/>
        </p:nvPicPr>
        <p:blipFill>
          <a:blip r:embed="rId2" cstate="print"/>
          <a:srcRect/>
          <a:stretch>
            <a:fillRect/>
          </a:stretch>
        </p:blipFill>
        <p:spPr bwMode="auto">
          <a:xfrm>
            <a:off x="4139952" y="512676"/>
            <a:ext cx="4320480" cy="3240360"/>
          </a:xfrm>
          <a:prstGeom prst="rect">
            <a:avLst/>
          </a:prstGeom>
          <a:noFill/>
          <a:ln w="9525">
            <a:noFill/>
            <a:miter lim="800000"/>
            <a:headEnd/>
            <a:tailEnd/>
          </a:ln>
        </p:spPr>
      </p:pic>
      <p:sp>
        <p:nvSpPr>
          <p:cNvPr id="4" name="CasellaDiTesto 3"/>
          <p:cNvSpPr txBox="1"/>
          <p:nvPr/>
        </p:nvSpPr>
        <p:spPr>
          <a:xfrm>
            <a:off x="323528" y="836712"/>
            <a:ext cx="3672408" cy="2123658"/>
          </a:xfrm>
          <a:prstGeom prst="rect">
            <a:avLst/>
          </a:prstGeom>
          <a:noFill/>
        </p:spPr>
        <p:txBody>
          <a:bodyPr wrap="square" rtlCol="0">
            <a:spAutoFit/>
          </a:bodyPr>
          <a:lstStyle/>
          <a:p>
            <a:r>
              <a:rPr lang="it-IT" sz="2400" b="1" dirty="0" smtClean="0">
                <a:solidFill>
                  <a:srgbClr val="FF0000"/>
                </a:solidFill>
              </a:rPr>
              <a:t>spazio dell’incontro</a:t>
            </a:r>
          </a:p>
          <a:p>
            <a:endParaRPr lang="it-IT" sz="2400" b="1" dirty="0" smtClean="0">
              <a:solidFill>
                <a:srgbClr val="FF0000"/>
              </a:solidFill>
            </a:endParaRPr>
          </a:p>
          <a:p>
            <a:endParaRPr lang="it-IT" sz="2400" b="1" dirty="0" smtClean="0">
              <a:solidFill>
                <a:srgbClr val="FF0000"/>
              </a:solidFill>
            </a:endParaRPr>
          </a:p>
          <a:p>
            <a:r>
              <a:rPr lang="it-IT" sz="2000" dirty="0" smtClean="0"/>
              <a:t>Onfalo, “</a:t>
            </a:r>
            <a:r>
              <a:rPr lang="it-IT" sz="2000" dirty="0" err="1" smtClean="0"/>
              <a:t>Omphalos</a:t>
            </a:r>
            <a:r>
              <a:rPr lang="it-IT" sz="2000" dirty="0" smtClean="0"/>
              <a:t>”:</a:t>
            </a:r>
          </a:p>
          <a:p>
            <a:r>
              <a:rPr lang="it-IT" sz="2000" dirty="0" smtClean="0"/>
              <a:t>punto di incontro tra cielo e terra. Luogo della comunione</a:t>
            </a:r>
            <a:endParaRPr lang="it-IT" sz="2000" dirty="0"/>
          </a:p>
        </p:txBody>
      </p:sp>
      <p:sp>
        <p:nvSpPr>
          <p:cNvPr id="1025" name="Rectangle 1"/>
          <p:cNvSpPr>
            <a:spLocks noChangeArrowheads="1"/>
          </p:cNvSpPr>
          <p:nvPr/>
        </p:nvSpPr>
        <p:spPr bwMode="auto">
          <a:xfrm>
            <a:off x="467544" y="4027712"/>
            <a:ext cx="792088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hangingPunct="0"/>
            <a:r>
              <a:rPr lang="it-IT" b="1" dirty="0" smtClean="0"/>
              <a:t>Il punto di incrocio dei due assi, assieme alla proiezione verticale della cupola nella Navata, costituisce l’</a:t>
            </a:r>
            <a:r>
              <a:rPr lang="it-IT" b="1" i="1" dirty="0" smtClean="0"/>
              <a:t>onfalo</a:t>
            </a:r>
            <a:r>
              <a:rPr lang="it-IT" b="1" dirty="0" smtClean="0"/>
              <a:t>, l’ “ombelico” o il “luogo ideale” della Navata stessa, cioè il luogo — a volte </a:t>
            </a:r>
            <a:r>
              <a:rPr lang="it-IT" b="1" dirty="0" err="1" smtClean="0"/>
              <a:t>iconicamente</a:t>
            </a:r>
            <a:r>
              <a:rPr lang="it-IT" b="1" dirty="0" smtClean="0"/>
              <a:t> segnato sul pavimento — dell’incontro tra il Cielo/Dio (cupola) e la terra/umanità (pavimento), e tra la terra/umanità e il Cielo/Dio: infatti l’</a:t>
            </a:r>
            <a:r>
              <a:rPr lang="it-IT" b="1" i="1" dirty="0" smtClean="0"/>
              <a:t>onfalo</a:t>
            </a:r>
            <a:r>
              <a:rPr lang="it-IT" b="1" dirty="0" smtClean="0"/>
              <a:t> è il luogo della comunione nuziale tra il Cristo Sposo e la Chiesa sposa attraverso le specie eucaristiche; ed è il luogo della celebrazione del sacramento del matrimonio, icona esistenziale vivente del “grande mistero” nuziale tra il Cristo e la Chiesa (</a:t>
            </a:r>
            <a:r>
              <a:rPr lang="it-IT" b="1" dirty="0" err="1" smtClean="0"/>
              <a:t>Ef</a:t>
            </a:r>
            <a:r>
              <a:rPr lang="it-IT" b="1" dirty="0" smtClean="0"/>
              <a:t> 5,32).</a:t>
            </a:r>
            <a:endParaRPr kumimoji="0" lang="it-IT" sz="1800" b="1"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Documents and Settings\utente\Documenti\FOTO S. SABINA\DSC04231.JPG"/>
          <p:cNvPicPr/>
          <p:nvPr/>
        </p:nvPicPr>
        <p:blipFill>
          <a:blip r:embed="rId2" cstate="print"/>
          <a:srcRect/>
          <a:stretch>
            <a:fillRect/>
          </a:stretch>
        </p:blipFill>
        <p:spPr bwMode="auto">
          <a:xfrm>
            <a:off x="2987824" y="1628800"/>
            <a:ext cx="3816424" cy="3168352"/>
          </a:xfrm>
          <a:prstGeom prst="rect">
            <a:avLst/>
          </a:prstGeom>
          <a:noFill/>
          <a:ln w="9525">
            <a:noFill/>
            <a:miter lim="800000"/>
            <a:headEnd/>
            <a:tailEnd/>
          </a:ln>
        </p:spPr>
      </p:pic>
      <p:sp>
        <p:nvSpPr>
          <p:cNvPr id="3" name="Rettangolo 2"/>
          <p:cNvSpPr/>
          <p:nvPr/>
        </p:nvSpPr>
        <p:spPr>
          <a:xfrm>
            <a:off x="251520" y="548680"/>
            <a:ext cx="8424936" cy="646331"/>
          </a:xfrm>
          <a:prstGeom prst="rect">
            <a:avLst/>
          </a:prstGeom>
        </p:spPr>
        <p:txBody>
          <a:bodyPr wrap="square">
            <a:spAutoFit/>
          </a:bodyPr>
          <a:lstStyle/>
          <a:p>
            <a:r>
              <a:rPr lang="it-IT" dirty="0" smtClean="0"/>
              <a:t>Il </a:t>
            </a:r>
            <a:r>
              <a:rPr lang="it-IT" b="1" dirty="0" smtClean="0">
                <a:solidFill>
                  <a:srgbClr val="FF0000"/>
                </a:solidFill>
              </a:rPr>
              <a:t>monogramma di Cristo</a:t>
            </a:r>
            <a:r>
              <a:rPr lang="it-IT" dirty="0" smtClean="0">
                <a:solidFill>
                  <a:srgbClr val="FF0000"/>
                </a:solidFill>
              </a:rPr>
              <a:t> o </a:t>
            </a:r>
            <a:r>
              <a:rPr lang="it-IT" b="1" dirty="0" smtClean="0">
                <a:solidFill>
                  <a:srgbClr val="FF0000"/>
                </a:solidFill>
              </a:rPr>
              <a:t>Chi Rho</a:t>
            </a:r>
            <a:r>
              <a:rPr lang="it-IT" dirty="0" smtClean="0">
                <a:solidFill>
                  <a:srgbClr val="FF0000"/>
                </a:solidFill>
              </a:rPr>
              <a:t> </a:t>
            </a:r>
            <a:r>
              <a:rPr lang="it-IT" dirty="0" smtClean="0"/>
              <a:t>(o </a:t>
            </a:r>
            <a:r>
              <a:rPr lang="it-IT" i="1" dirty="0" smtClean="0"/>
              <a:t>CHRISMON</a:t>
            </a:r>
            <a:r>
              <a:rPr lang="it-IT" dirty="0" smtClean="0"/>
              <a:t>) è una combinazione di lettere dell'alfabeto greco  che formano una abbreviazione del nome di Gesù.</a:t>
            </a:r>
            <a:endParaRPr lang="it-IT" dirty="0"/>
          </a:p>
        </p:txBody>
      </p:sp>
      <p:sp>
        <p:nvSpPr>
          <p:cNvPr id="6" name="Rettangolo 5"/>
          <p:cNvSpPr/>
          <p:nvPr/>
        </p:nvSpPr>
        <p:spPr>
          <a:xfrm>
            <a:off x="827584" y="5373216"/>
            <a:ext cx="7344816" cy="646331"/>
          </a:xfrm>
          <a:prstGeom prst="rect">
            <a:avLst/>
          </a:prstGeom>
        </p:spPr>
        <p:txBody>
          <a:bodyPr wrap="square">
            <a:spAutoFit/>
          </a:bodyPr>
          <a:lstStyle/>
          <a:p>
            <a:r>
              <a:rPr lang="it-IT" dirty="0" smtClean="0"/>
              <a:t>Sotto l’altare sono poste le reliquie dei martiri.</a:t>
            </a:r>
          </a:p>
          <a:p>
            <a:r>
              <a:rPr lang="it-IT" dirty="0" smtClean="0"/>
              <a:t>Forma tendente al quadrato che ha i quattro lati uguali, senza limiti</a:t>
            </a:r>
            <a:endParaRPr lang="it-IT" dirty="0"/>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619672" y="548680"/>
            <a:ext cx="5832648" cy="830997"/>
          </a:xfrm>
          <a:prstGeom prst="rect">
            <a:avLst/>
          </a:prstGeom>
        </p:spPr>
        <p:txBody>
          <a:bodyPr wrap="square">
            <a:spAutoFit/>
          </a:bodyPr>
          <a:lstStyle/>
          <a:p>
            <a:pPr algn="ctr"/>
            <a:r>
              <a:rPr lang="it-IT" sz="2800" b="1" dirty="0" smtClean="0">
                <a:solidFill>
                  <a:srgbClr val="FF0000"/>
                </a:solidFill>
                <a:latin typeface="Times New Roman" pitchFamily="18" charset="0"/>
                <a:cs typeface="Times New Roman" pitchFamily="18" charset="0"/>
              </a:rPr>
              <a:t>Vieni, ti mostrerò  la sposa</a:t>
            </a:r>
          </a:p>
          <a:p>
            <a:pPr algn="ctr"/>
            <a:r>
              <a:rPr lang="it-IT" sz="2000" b="1" dirty="0" smtClean="0">
                <a:solidFill>
                  <a:srgbClr val="FF0000"/>
                </a:solidFill>
                <a:latin typeface="Times New Roman" pitchFamily="18" charset="0"/>
                <a:cs typeface="Times New Roman" pitchFamily="18" charset="0"/>
              </a:rPr>
              <a:t>Apocalisse 21,1-22,5</a:t>
            </a:r>
            <a:endParaRPr lang="it-IT" sz="2400" b="1" dirty="0">
              <a:solidFill>
                <a:srgbClr val="FF0000"/>
              </a:solidFill>
              <a:latin typeface="Times New Roman" pitchFamily="18" charset="0"/>
              <a:cs typeface="Times New Roman" pitchFamily="18" charset="0"/>
            </a:endParaRPr>
          </a:p>
        </p:txBody>
      </p:sp>
      <p:sp>
        <p:nvSpPr>
          <p:cNvPr id="3" name="CasellaDiTesto 2"/>
          <p:cNvSpPr txBox="1"/>
          <p:nvPr/>
        </p:nvSpPr>
        <p:spPr>
          <a:xfrm>
            <a:off x="971600" y="1844824"/>
            <a:ext cx="7416824" cy="707886"/>
          </a:xfrm>
          <a:prstGeom prst="rect">
            <a:avLst/>
          </a:prstGeom>
          <a:noFill/>
        </p:spPr>
        <p:txBody>
          <a:bodyPr wrap="square" rtlCol="0">
            <a:spAutoFit/>
          </a:bodyPr>
          <a:lstStyle/>
          <a:p>
            <a:r>
              <a:rPr lang="it-IT" sz="2000" dirty="0" smtClean="0"/>
              <a:t>Ogni nostra chiesa-edificio è  segno della chiesa pellegrina sulla terra e immagine  della Chiesa celeste </a:t>
            </a:r>
            <a:r>
              <a:rPr lang="it-IT" sz="1600" i="1" dirty="0" smtClean="0"/>
              <a:t>(dal rito di dedicazione 28)</a:t>
            </a:r>
            <a:endParaRPr lang="it-IT" i="1" dirty="0"/>
          </a:p>
        </p:txBody>
      </p:sp>
      <p:pic>
        <p:nvPicPr>
          <p:cNvPr id="5" name="Picture 2" descr="D:\LAURA\suorcristina\Image\IMG_0005.jpg"/>
          <p:cNvPicPr>
            <a:picLocks noChangeAspect="1" noChangeArrowheads="1"/>
          </p:cNvPicPr>
          <p:nvPr/>
        </p:nvPicPr>
        <p:blipFill>
          <a:blip r:embed="rId2" cstate="print"/>
          <a:srcRect/>
          <a:stretch>
            <a:fillRect/>
          </a:stretch>
        </p:blipFill>
        <p:spPr bwMode="auto">
          <a:xfrm>
            <a:off x="1043608" y="2996952"/>
            <a:ext cx="3648405" cy="2736304"/>
          </a:xfrm>
          <a:prstGeom prst="rect">
            <a:avLst/>
          </a:prstGeom>
          <a:noFill/>
          <a:ln w="9525">
            <a:noFill/>
            <a:miter lim="800000"/>
            <a:headEnd/>
            <a:tailEnd/>
          </a:ln>
        </p:spPr>
      </p:pic>
      <p:pic>
        <p:nvPicPr>
          <p:cNvPr id="6" name="Picture 2" descr="D:\LAURA\suorcristina\Image\IMG_0021.jpg"/>
          <p:cNvPicPr>
            <a:picLocks noChangeAspect="1" noChangeArrowheads="1"/>
          </p:cNvPicPr>
          <p:nvPr/>
        </p:nvPicPr>
        <p:blipFill>
          <a:blip r:embed="rId3" cstate="print"/>
          <a:srcRect/>
          <a:stretch>
            <a:fillRect/>
          </a:stretch>
        </p:blipFill>
        <p:spPr bwMode="auto">
          <a:xfrm>
            <a:off x="5364088" y="3861048"/>
            <a:ext cx="3195464" cy="2396598"/>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Documents and Settings\utente\Documenti\FOTO S. SABINA\FOTO USCITA ARTE FLOREALE\DSC04229.JPG"/>
          <p:cNvPicPr/>
          <p:nvPr/>
        </p:nvPicPr>
        <p:blipFill>
          <a:blip r:embed="rId2" cstate="print"/>
          <a:srcRect/>
          <a:stretch>
            <a:fillRect/>
          </a:stretch>
        </p:blipFill>
        <p:spPr bwMode="auto">
          <a:xfrm>
            <a:off x="899592" y="2564904"/>
            <a:ext cx="2510383" cy="3168352"/>
          </a:xfrm>
          <a:prstGeom prst="rect">
            <a:avLst/>
          </a:prstGeom>
          <a:noFill/>
        </p:spPr>
      </p:pic>
      <p:sp>
        <p:nvSpPr>
          <p:cNvPr id="4" name="CasellaDiTesto 3"/>
          <p:cNvSpPr txBox="1"/>
          <p:nvPr/>
        </p:nvSpPr>
        <p:spPr>
          <a:xfrm>
            <a:off x="3635896" y="404664"/>
            <a:ext cx="1728192" cy="523220"/>
          </a:xfrm>
          <a:prstGeom prst="rect">
            <a:avLst/>
          </a:prstGeom>
          <a:noFill/>
        </p:spPr>
        <p:txBody>
          <a:bodyPr wrap="square" rtlCol="0">
            <a:spAutoFit/>
          </a:bodyPr>
          <a:lstStyle/>
          <a:p>
            <a:r>
              <a:rPr lang="it-IT" sz="2800" b="1" dirty="0" smtClean="0">
                <a:solidFill>
                  <a:srgbClr val="FF0000"/>
                </a:solidFill>
              </a:rPr>
              <a:t>La  Sede </a:t>
            </a:r>
            <a:endParaRPr lang="it-IT" sz="2800" b="1" dirty="0">
              <a:solidFill>
                <a:srgbClr val="FF0000"/>
              </a:solidFill>
            </a:endParaRPr>
          </a:p>
        </p:txBody>
      </p:sp>
      <p:sp>
        <p:nvSpPr>
          <p:cNvPr id="5" name="CasellaDiTesto 4"/>
          <p:cNvSpPr txBox="1"/>
          <p:nvPr/>
        </p:nvSpPr>
        <p:spPr>
          <a:xfrm>
            <a:off x="3563888" y="3933056"/>
            <a:ext cx="4536504" cy="2246769"/>
          </a:xfrm>
          <a:prstGeom prst="rect">
            <a:avLst/>
          </a:prstGeom>
          <a:noFill/>
        </p:spPr>
        <p:txBody>
          <a:bodyPr wrap="square" rtlCol="0">
            <a:spAutoFit/>
          </a:bodyPr>
          <a:lstStyle/>
          <a:p>
            <a:pPr algn="just"/>
            <a:r>
              <a:rPr lang="it-IT" sz="2000" dirty="0" smtClean="0"/>
              <a:t>La sede nelle antiche basiliche romane sta al centro dell’abside. </a:t>
            </a:r>
          </a:p>
          <a:p>
            <a:pPr algn="just"/>
            <a:r>
              <a:rPr lang="it-IT" sz="2000" dirty="0" smtClean="0"/>
              <a:t>Nei poggioli sono spesso raffigurati dei leoni. Il riferimento è al Leone di Giuda, il Messia che vince. E’ la vittoria di Cristo sulla preda del male</a:t>
            </a:r>
          </a:p>
          <a:p>
            <a:pPr algn="just"/>
            <a:r>
              <a:rPr lang="it-IT" sz="2000" dirty="0" smtClean="0"/>
              <a:t> e della morte.</a:t>
            </a:r>
          </a:p>
        </p:txBody>
      </p:sp>
      <p:pic>
        <p:nvPicPr>
          <p:cNvPr id="6" name="Immagine 5" descr="C:\Documents and Settings\utente\Documenti\FOTO S. SABINA\FOTO USCITA ARTE FLOREALE\DSC04214.JPG"/>
          <p:cNvPicPr/>
          <p:nvPr/>
        </p:nvPicPr>
        <p:blipFill>
          <a:blip r:embed="rId3" cstate="print"/>
          <a:srcRect/>
          <a:stretch>
            <a:fillRect/>
          </a:stretch>
        </p:blipFill>
        <p:spPr bwMode="auto">
          <a:xfrm>
            <a:off x="3563888" y="1196752"/>
            <a:ext cx="3456384" cy="2448272"/>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15616" y="404664"/>
            <a:ext cx="7200800" cy="1261884"/>
          </a:xfrm>
          <a:prstGeom prst="rect">
            <a:avLst/>
          </a:prstGeom>
          <a:noFill/>
        </p:spPr>
        <p:txBody>
          <a:bodyPr wrap="square" rtlCol="0">
            <a:spAutoFit/>
          </a:bodyPr>
          <a:lstStyle/>
          <a:p>
            <a:pPr algn="ctr"/>
            <a:r>
              <a:rPr lang="it-IT" sz="2800" b="1" dirty="0" smtClean="0">
                <a:solidFill>
                  <a:srgbClr val="FF0000"/>
                </a:solidFill>
              </a:rPr>
              <a:t>Il  Ciborio </a:t>
            </a:r>
            <a:r>
              <a:rPr lang="it-IT" sz="3200" b="1" dirty="0" smtClean="0">
                <a:solidFill>
                  <a:srgbClr val="FF0000"/>
                </a:solidFill>
              </a:rPr>
              <a:t>– </a:t>
            </a:r>
            <a:r>
              <a:rPr lang="it-IT" sz="2400" dirty="0" smtClean="0">
                <a:solidFill>
                  <a:srgbClr val="FF0000"/>
                </a:solidFill>
              </a:rPr>
              <a:t>S. Maria in </a:t>
            </a:r>
            <a:r>
              <a:rPr lang="it-IT" sz="2400" dirty="0" err="1" smtClean="0">
                <a:solidFill>
                  <a:srgbClr val="FF0000"/>
                </a:solidFill>
              </a:rPr>
              <a:t>Cosmedin</a:t>
            </a:r>
            <a:r>
              <a:rPr lang="it-IT" sz="2400" dirty="0" smtClean="0">
                <a:solidFill>
                  <a:srgbClr val="FF0000"/>
                </a:solidFill>
              </a:rPr>
              <a:t> – Roma</a:t>
            </a:r>
          </a:p>
          <a:p>
            <a:pPr algn="ctr"/>
            <a:r>
              <a:rPr lang="it-IT" sz="2000" dirty="0" smtClean="0">
                <a:solidFill>
                  <a:srgbClr val="FF0000"/>
                </a:solidFill>
              </a:rPr>
              <a:t>Chiesa cattolica greco </a:t>
            </a:r>
            <a:r>
              <a:rPr lang="it-IT" sz="2000" dirty="0" err="1" smtClean="0">
                <a:solidFill>
                  <a:srgbClr val="FF0000"/>
                </a:solidFill>
              </a:rPr>
              <a:t>melchiita</a:t>
            </a:r>
            <a:r>
              <a:rPr lang="it-IT" sz="2000" dirty="0" smtClean="0">
                <a:solidFill>
                  <a:srgbClr val="FF0000"/>
                </a:solidFill>
              </a:rPr>
              <a:t>, </a:t>
            </a:r>
            <a:r>
              <a:rPr lang="it-IT" sz="2000" dirty="0" err="1" smtClean="0">
                <a:solidFill>
                  <a:srgbClr val="FF0000"/>
                </a:solidFill>
              </a:rPr>
              <a:t>VI</a:t>
            </a:r>
            <a:r>
              <a:rPr lang="it-IT" sz="2000" dirty="0" smtClean="0">
                <a:solidFill>
                  <a:srgbClr val="FF0000"/>
                </a:solidFill>
              </a:rPr>
              <a:t> sec.</a:t>
            </a:r>
            <a:endParaRPr lang="it-IT" dirty="0" smtClean="0">
              <a:solidFill>
                <a:srgbClr val="FF0000"/>
              </a:solidFill>
            </a:endParaRPr>
          </a:p>
          <a:p>
            <a:endParaRPr lang="it-IT" sz="2400" dirty="0">
              <a:solidFill>
                <a:srgbClr val="FF0000"/>
              </a:solidFill>
            </a:endParaRPr>
          </a:p>
        </p:txBody>
      </p:sp>
      <p:sp>
        <p:nvSpPr>
          <p:cNvPr id="7" name="CasellaDiTesto 6"/>
          <p:cNvSpPr txBox="1"/>
          <p:nvPr/>
        </p:nvSpPr>
        <p:spPr>
          <a:xfrm>
            <a:off x="683568" y="1340768"/>
            <a:ext cx="7740352" cy="1631216"/>
          </a:xfrm>
          <a:prstGeom prst="rect">
            <a:avLst/>
          </a:prstGeom>
          <a:noFill/>
        </p:spPr>
        <p:txBody>
          <a:bodyPr wrap="square" rtlCol="0">
            <a:spAutoFit/>
          </a:bodyPr>
          <a:lstStyle/>
          <a:p>
            <a:r>
              <a:rPr lang="it-IT" sz="2000" b="1" dirty="0" smtClean="0"/>
              <a:t>Il Ciborio è la copertura sopra l’altare, segno dello Spirito Santo come lo Spirito fu sopra Maria nell’Incarnazione del Verbo. Dove c’è lo Spirito c’è la presenza. Lo Spirito rende presente il sacrificio di Cristo insieme a quello della Chiesa </a:t>
            </a:r>
            <a:endParaRPr lang="it-IT" sz="2000" b="1" dirty="0" smtClean="0"/>
          </a:p>
          <a:p>
            <a:r>
              <a:rPr lang="it-IT" sz="2000" b="1" dirty="0" smtClean="0"/>
              <a:t>e </a:t>
            </a:r>
            <a:r>
              <a:rPr lang="it-IT" sz="2000" b="1" dirty="0" smtClean="0"/>
              <a:t>il nostro.</a:t>
            </a:r>
            <a:endParaRPr lang="it-IT" sz="2000" b="1" dirty="0"/>
          </a:p>
        </p:txBody>
      </p:sp>
      <p:pic>
        <p:nvPicPr>
          <p:cNvPr id="9" name="Immagine 8" descr="File:Rome SantaMariainCosmedin adj.jpg">
            <a:hlinkClick r:id="rId2"/>
          </p:cNvPr>
          <p:cNvPicPr/>
          <p:nvPr/>
        </p:nvPicPr>
        <p:blipFill>
          <a:blip r:embed="rId3" cstate="print"/>
          <a:srcRect/>
          <a:stretch>
            <a:fillRect/>
          </a:stretch>
        </p:blipFill>
        <p:spPr bwMode="auto">
          <a:xfrm>
            <a:off x="2771800" y="3140968"/>
            <a:ext cx="2088232" cy="3240360"/>
          </a:xfrm>
          <a:prstGeom prst="rect">
            <a:avLst/>
          </a:prstGeom>
          <a:noFill/>
          <a:ln w="9525">
            <a:noFill/>
            <a:miter lim="800000"/>
            <a:headEnd/>
            <a:tailEnd/>
          </a:ln>
        </p:spPr>
      </p:pic>
      <p:pic>
        <p:nvPicPr>
          <p:cNvPr id="10" name="Immagine 9" descr="File:PaleochristianChurchRome.jpg">
            <a:hlinkClick r:id="rId4"/>
          </p:cNvPr>
          <p:cNvPicPr/>
          <p:nvPr/>
        </p:nvPicPr>
        <p:blipFill>
          <a:blip r:embed="rId5" cstate="print"/>
          <a:srcRect/>
          <a:stretch>
            <a:fillRect/>
          </a:stretch>
        </p:blipFill>
        <p:spPr bwMode="auto">
          <a:xfrm>
            <a:off x="4788024" y="2780928"/>
            <a:ext cx="1897757" cy="3024336"/>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483768" y="188640"/>
            <a:ext cx="3732945" cy="461665"/>
          </a:xfrm>
          <a:prstGeom prst="rect">
            <a:avLst/>
          </a:prstGeom>
          <a:noFill/>
        </p:spPr>
        <p:txBody>
          <a:bodyPr wrap="none" rtlCol="0">
            <a:spAutoFit/>
          </a:bodyPr>
          <a:lstStyle/>
          <a:p>
            <a:r>
              <a:rPr lang="it-IT" sz="2400" b="1" dirty="0" smtClean="0">
                <a:solidFill>
                  <a:srgbClr val="FF0000"/>
                </a:solidFill>
                <a:latin typeface="Times New Roman" pitchFamily="18" charset="0"/>
                <a:cs typeface="Times New Roman" pitchFamily="18" charset="0"/>
              </a:rPr>
              <a:t>Il programma iconografico</a:t>
            </a:r>
          </a:p>
        </p:txBody>
      </p:sp>
      <p:sp>
        <p:nvSpPr>
          <p:cNvPr id="8" name="CasellaDiTesto 7"/>
          <p:cNvSpPr txBox="1"/>
          <p:nvPr/>
        </p:nvSpPr>
        <p:spPr>
          <a:xfrm>
            <a:off x="323528" y="1052736"/>
            <a:ext cx="4392488" cy="2554545"/>
          </a:xfrm>
          <a:prstGeom prst="rect">
            <a:avLst/>
          </a:prstGeom>
          <a:noFill/>
        </p:spPr>
        <p:txBody>
          <a:bodyPr wrap="square" rtlCol="0">
            <a:spAutoFit/>
          </a:bodyPr>
          <a:lstStyle/>
          <a:p>
            <a:r>
              <a:rPr lang="it-IT" sz="2000" dirty="0" smtClean="0">
                <a:latin typeface="Arial" pitchFamily="34" charset="0"/>
                <a:cs typeface="Arial" pitchFamily="34" charset="0"/>
              </a:rPr>
              <a:t>E’ uno spazio </a:t>
            </a:r>
            <a:r>
              <a:rPr lang="it-IT" sz="2000" dirty="0" err="1" smtClean="0">
                <a:latin typeface="Arial" pitchFamily="34" charset="0"/>
                <a:cs typeface="Arial" pitchFamily="34" charset="0"/>
              </a:rPr>
              <a:t>iconizzato</a:t>
            </a:r>
            <a:r>
              <a:rPr lang="it-IT" sz="2000" dirty="0" smtClean="0">
                <a:latin typeface="Arial" pitchFamily="34" charset="0"/>
                <a:cs typeface="Arial" pitchFamily="34" charset="0"/>
              </a:rPr>
              <a:t> (= rende in immagine trasfigurata) gli interventi di Dio nella storia dall’inizio al compimento. Il Programma iconografico a suo modo  prolunga e descrive il mistero celebrato in relazione alla storia della salvezza e all’assemblea. </a:t>
            </a:r>
          </a:p>
        </p:txBody>
      </p:sp>
      <p:sp>
        <p:nvSpPr>
          <p:cNvPr id="9" name="Rettangolo 8"/>
          <p:cNvSpPr/>
          <p:nvPr/>
        </p:nvSpPr>
        <p:spPr>
          <a:xfrm>
            <a:off x="323528" y="3933056"/>
            <a:ext cx="4320480" cy="1938992"/>
          </a:xfrm>
          <a:prstGeom prst="rect">
            <a:avLst/>
          </a:prstGeom>
        </p:spPr>
        <p:txBody>
          <a:bodyPr wrap="square">
            <a:spAutoFit/>
          </a:bodyPr>
          <a:lstStyle/>
          <a:p>
            <a:r>
              <a:rPr lang="it-IT" sz="2000" dirty="0" smtClean="0">
                <a:latin typeface="Arial" pitchFamily="34" charset="0"/>
                <a:cs typeface="Arial" pitchFamily="34" charset="0"/>
              </a:rPr>
              <a:t>“Come avevamo udito così abbiamo visto" (</a:t>
            </a:r>
            <a:r>
              <a:rPr lang="it-IT" sz="2000" dirty="0" err="1" smtClean="0">
                <a:latin typeface="Arial" pitchFamily="34" charset="0"/>
                <a:cs typeface="Arial" pitchFamily="34" charset="0"/>
              </a:rPr>
              <a:t>cf</a:t>
            </a:r>
            <a:r>
              <a:rPr lang="it-IT" sz="2000" dirty="0" smtClean="0">
                <a:latin typeface="Arial" pitchFamily="34" charset="0"/>
                <a:cs typeface="Arial" pitchFamily="34" charset="0"/>
              </a:rPr>
              <a:t> Salmo 47,9). Quanto la Parola annuncia e noi ascoltiamo, l'immagine mostra nella luce della trasfigurazione, esalta e celebra, glorificando Dio ed elevando l'uomo. </a:t>
            </a:r>
          </a:p>
        </p:txBody>
      </p:sp>
      <p:pic>
        <p:nvPicPr>
          <p:cNvPr id="10" name="Immagine 9" descr="D:\Anno96\51996\24.jpg"/>
          <p:cNvPicPr/>
          <p:nvPr/>
        </p:nvPicPr>
        <p:blipFill>
          <a:blip r:embed="rId2" cstate="print"/>
          <a:srcRect l="6679" t="18864" r="41439" b="31136"/>
          <a:stretch>
            <a:fillRect/>
          </a:stretch>
        </p:blipFill>
        <p:spPr bwMode="auto">
          <a:xfrm>
            <a:off x="4860032" y="1196752"/>
            <a:ext cx="3973438" cy="54006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LAURA\suorcristina\Image\IMG_0008.jpg"/>
          <p:cNvPicPr>
            <a:picLocks noChangeAspect="1" noChangeArrowheads="1"/>
          </p:cNvPicPr>
          <p:nvPr/>
        </p:nvPicPr>
        <p:blipFill>
          <a:blip r:embed="rId2" cstate="print"/>
          <a:srcRect/>
          <a:stretch>
            <a:fillRect/>
          </a:stretch>
        </p:blipFill>
        <p:spPr bwMode="auto">
          <a:xfrm>
            <a:off x="2286000" y="0"/>
            <a:ext cx="4576763" cy="6858000"/>
          </a:xfrm>
          <a:prstGeom prst="rect">
            <a:avLst/>
          </a:prstGeom>
          <a:noFill/>
          <a:ln w="9525">
            <a:noFill/>
            <a:miter lim="800000"/>
            <a:headEnd/>
            <a:tailEnd/>
          </a:ln>
        </p:spPr>
      </p:pic>
      <p:sp>
        <p:nvSpPr>
          <p:cNvPr id="3" name="CasellaDiTesto 2"/>
          <p:cNvSpPr txBox="1"/>
          <p:nvPr/>
        </p:nvSpPr>
        <p:spPr>
          <a:xfrm>
            <a:off x="6876256" y="4941168"/>
            <a:ext cx="2267744" cy="1477328"/>
          </a:xfrm>
          <a:prstGeom prst="rect">
            <a:avLst/>
          </a:prstGeom>
          <a:noFill/>
        </p:spPr>
        <p:txBody>
          <a:bodyPr wrap="square" rtlCol="0">
            <a:spAutoFit/>
          </a:bodyPr>
          <a:lstStyle/>
          <a:p>
            <a:r>
              <a:rPr lang="it-IT" b="1" dirty="0" smtClean="0"/>
              <a:t>Cupola</a:t>
            </a:r>
          </a:p>
          <a:p>
            <a:r>
              <a:rPr lang="it-IT" b="1" dirty="0" smtClean="0"/>
              <a:t>Basilica  s. Vitale, </a:t>
            </a:r>
          </a:p>
          <a:p>
            <a:r>
              <a:rPr lang="it-IT" b="1" dirty="0" err="1" smtClean="0"/>
              <a:t>VI</a:t>
            </a:r>
            <a:r>
              <a:rPr lang="it-IT" b="1" dirty="0" smtClean="0"/>
              <a:t> sec.</a:t>
            </a:r>
          </a:p>
          <a:p>
            <a:endParaRPr lang="it-IT" b="1" dirty="0" smtClean="0"/>
          </a:p>
          <a:p>
            <a:r>
              <a:rPr lang="it-IT" b="1" dirty="0" smtClean="0"/>
              <a:t>Ravenna</a:t>
            </a:r>
            <a:endParaRPr lang="it-IT" b="1" dirty="0"/>
          </a:p>
        </p:txBody>
      </p:sp>
    </p:spTree>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LAURA\suorcristina\Image\IMG_0005.jpg"/>
          <p:cNvPicPr>
            <a:picLocks noChangeAspect="1" noChangeArrowheads="1"/>
          </p:cNvPicPr>
          <p:nvPr/>
        </p:nvPicPr>
        <p:blipFill>
          <a:blip r:embed="rId2" cstate="print"/>
          <a:srcRect/>
          <a:stretch>
            <a:fillRect/>
          </a:stretch>
        </p:blipFill>
        <p:spPr bwMode="auto">
          <a:xfrm>
            <a:off x="2123728" y="332656"/>
            <a:ext cx="5112568" cy="3834426"/>
          </a:xfrm>
          <a:prstGeom prst="rect">
            <a:avLst/>
          </a:prstGeom>
          <a:noFill/>
          <a:ln w="9525">
            <a:noFill/>
            <a:miter lim="800000"/>
            <a:headEnd/>
            <a:tailEnd/>
          </a:ln>
        </p:spPr>
      </p:pic>
      <p:sp>
        <p:nvSpPr>
          <p:cNvPr id="3" name="Rettangolo 2"/>
          <p:cNvSpPr/>
          <p:nvPr/>
        </p:nvSpPr>
        <p:spPr>
          <a:xfrm>
            <a:off x="683568" y="4293096"/>
            <a:ext cx="7704856" cy="2246769"/>
          </a:xfrm>
          <a:prstGeom prst="rect">
            <a:avLst/>
          </a:prstGeom>
        </p:spPr>
        <p:txBody>
          <a:bodyPr wrap="square">
            <a:spAutoFit/>
          </a:bodyPr>
          <a:lstStyle/>
          <a:p>
            <a:pPr algn="just"/>
            <a:r>
              <a:rPr lang="it-IT" sz="2000" b="1" dirty="0" smtClean="0">
                <a:latin typeface="Arial" pitchFamily="34" charset="0"/>
                <a:cs typeface="Arial" pitchFamily="34" charset="0"/>
              </a:rPr>
              <a:t>F</a:t>
            </a:r>
            <a:r>
              <a:rPr lang="it-IT" sz="2000" b="1" dirty="0" smtClean="0">
                <a:latin typeface="Arial" pitchFamily="34" charset="0"/>
                <a:cs typeface="Arial" pitchFamily="34" charset="0"/>
              </a:rPr>
              <a:t>ar </a:t>
            </a:r>
            <a:r>
              <a:rPr lang="it-IT" sz="2000" b="1" dirty="0" smtClean="0">
                <a:latin typeface="Arial" pitchFamily="34" charset="0"/>
                <a:cs typeface="Arial" pitchFamily="34" charset="0"/>
              </a:rPr>
              <a:t>parlare il linguaggio simbolico, è coinvolgimento, è manifestazione e testimonianza alta della fede, di quanto si sia compreso di ciò che sta accadendo per noi: l’atto più alto sulla terra!  </a:t>
            </a:r>
          </a:p>
          <a:p>
            <a:pPr lvl="0" algn="just"/>
            <a:r>
              <a:rPr lang="it-IT" sz="2000" b="1" dirty="0" smtClean="0">
                <a:latin typeface="Arial" pitchFamily="34" charset="0"/>
                <a:cs typeface="Arial" pitchFamily="34" charset="0"/>
              </a:rPr>
              <a:t>Dopo c’è la realtà che è immensamente più bella del segno ma con esso andiamo più in là che si può, sino ad assaporare il cielo!</a:t>
            </a:r>
          </a:p>
        </p:txBody>
      </p:sp>
      <p:sp>
        <p:nvSpPr>
          <p:cNvPr id="6" name="Rettangolo 5"/>
          <p:cNvSpPr/>
          <p:nvPr/>
        </p:nvSpPr>
        <p:spPr>
          <a:xfrm>
            <a:off x="7236296" y="2420888"/>
            <a:ext cx="1656184" cy="830997"/>
          </a:xfrm>
          <a:prstGeom prst="rect">
            <a:avLst/>
          </a:prstGeom>
        </p:spPr>
        <p:txBody>
          <a:bodyPr wrap="square">
            <a:spAutoFit/>
          </a:bodyPr>
          <a:lstStyle/>
          <a:p>
            <a:pPr lvl="0"/>
            <a:r>
              <a:rPr lang="it-IT" sz="1600" dirty="0" smtClean="0">
                <a:solidFill>
                  <a:prstClr val="black"/>
                </a:solidFill>
              </a:rPr>
              <a:t>Abside s. Maria in </a:t>
            </a:r>
            <a:r>
              <a:rPr lang="it-IT" sz="1600" dirty="0" err="1" smtClean="0">
                <a:solidFill>
                  <a:prstClr val="black"/>
                </a:solidFill>
              </a:rPr>
              <a:t>Trastevere-</a:t>
            </a:r>
            <a:r>
              <a:rPr lang="it-IT" sz="1600" dirty="0" smtClean="0">
                <a:solidFill>
                  <a:prstClr val="black"/>
                </a:solidFill>
              </a:rPr>
              <a:t> </a:t>
            </a:r>
            <a:r>
              <a:rPr lang="it-IT" sz="1600" smtClean="0">
                <a:solidFill>
                  <a:prstClr val="black"/>
                </a:solidFill>
              </a:rPr>
              <a:t>Roma ,</a:t>
            </a:r>
            <a:r>
              <a:rPr lang="it-IT" sz="1600" dirty="0" smtClean="0">
                <a:solidFill>
                  <a:prstClr val="black"/>
                </a:solidFill>
              </a:rPr>
              <a:t> </a:t>
            </a:r>
            <a:r>
              <a:rPr lang="it-IT" sz="1600" smtClean="0">
                <a:solidFill>
                  <a:prstClr val="black"/>
                </a:solidFill>
              </a:rPr>
              <a:t>XII </a:t>
            </a:r>
            <a:r>
              <a:rPr lang="it-IT" sz="1600" dirty="0" smtClean="0">
                <a:solidFill>
                  <a:prstClr val="black"/>
                </a:solidFill>
              </a:rPr>
              <a:t>sec.</a:t>
            </a:r>
            <a:endParaRPr lang="it-IT" sz="1600" dirty="0">
              <a:solidFill>
                <a:prstClr val="black"/>
              </a:solidFill>
            </a:endParaRPr>
          </a:p>
        </p:txBody>
      </p:sp>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95536" y="287070"/>
            <a:ext cx="8352928"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500" b="1" i="0" u="none" strike="noStrike" cap="none" normalizeH="0" baseline="0" dirty="0" smtClean="0">
                <a:ln>
                  <a:noFill/>
                </a:ln>
                <a:effectLst/>
                <a:latin typeface="Calibri" pitchFamily="34" charset="0"/>
                <a:ea typeface="Times New Roman" pitchFamily="18" charset="0"/>
                <a:cs typeface="Times New Roman" pitchFamily="18" charset="0"/>
              </a:rPr>
              <a:t>“E vidi un cielo nuovo e una terra nuova: il cielo e la terra di prima infatti erano scomparsi e il mare non c’era più. </a:t>
            </a:r>
            <a:r>
              <a:rPr kumimoji="0" lang="it-IT" sz="1500" b="1" i="0" u="none" strike="noStrike" cap="none" normalizeH="0" baseline="30000" dirty="0" smtClean="0">
                <a:ln>
                  <a:noFill/>
                </a:ln>
                <a:effectLst/>
                <a:latin typeface="Calibri" pitchFamily="34" charset="0"/>
                <a:ea typeface="Times New Roman" pitchFamily="18" charset="0"/>
                <a:cs typeface="Times New Roman" pitchFamily="18" charset="0"/>
              </a:rPr>
              <a:t>2</a:t>
            </a:r>
            <a:r>
              <a:rPr kumimoji="0" lang="it-IT" sz="1500" b="1" i="0" u="none" strike="noStrike" cap="none" normalizeH="0" baseline="0" dirty="0" smtClean="0">
                <a:ln>
                  <a:noFill/>
                </a:ln>
                <a:effectLst/>
                <a:latin typeface="Calibri" pitchFamily="34" charset="0"/>
                <a:ea typeface="Times New Roman" pitchFamily="18" charset="0"/>
                <a:cs typeface="Times New Roman" pitchFamily="18" charset="0"/>
              </a:rPr>
              <a:t>E vidi anche la città santa, la Gerusalemme nuova, scendere dal cielo, da Dio, pronta come una sposa adorna per il suo sposo. </a:t>
            </a:r>
            <a:r>
              <a:rPr kumimoji="0" lang="it-IT" sz="1500" b="1" i="0" u="none" strike="noStrike" cap="none" normalizeH="0" baseline="30000" dirty="0" smtClean="0">
                <a:ln>
                  <a:noFill/>
                </a:ln>
                <a:effectLst/>
                <a:latin typeface="Calibri" pitchFamily="34" charset="0"/>
                <a:ea typeface="Times New Roman" pitchFamily="18" charset="0"/>
                <a:cs typeface="Times New Roman" pitchFamily="18" charset="0"/>
              </a:rPr>
              <a:t>3</a:t>
            </a:r>
            <a:r>
              <a:rPr kumimoji="0" lang="it-IT" sz="1500" b="1" i="0" u="none" strike="noStrike" cap="none" normalizeH="0" baseline="0" dirty="0" smtClean="0">
                <a:ln>
                  <a:noFill/>
                </a:ln>
                <a:effectLst/>
                <a:latin typeface="Calibri" pitchFamily="34" charset="0"/>
                <a:ea typeface="Times New Roman" pitchFamily="18" charset="0"/>
                <a:cs typeface="Times New Roman" pitchFamily="18" charset="0"/>
              </a:rPr>
              <a:t>Udii allora una voce potente, che veniva dal trono e diceva:</a:t>
            </a:r>
            <a:r>
              <a:rPr kumimoji="0" lang="it-IT" sz="1500" b="1" i="0" u="none" strike="noStrike" cap="none" normalizeH="0" dirty="0" smtClean="0">
                <a:ln>
                  <a:noFill/>
                </a:ln>
                <a:effectLst/>
                <a:latin typeface="Calibri" pitchFamily="34" charset="0"/>
                <a:ea typeface="Times New Roman" pitchFamily="18" charset="0"/>
                <a:cs typeface="Times New Roman" pitchFamily="18" charset="0"/>
              </a:rPr>
              <a:t> </a:t>
            </a:r>
            <a:r>
              <a:rPr kumimoji="0" lang="it-IT" sz="1500" b="1" i="0" u="none" strike="noStrike" cap="none" normalizeH="0" baseline="0" dirty="0" smtClean="0">
                <a:ln>
                  <a:noFill/>
                </a:ln>
                <a:effectLst/>
                <a:latin typeface="Calibri" pitchFamily="34" charset="0"/>
                <a:ea typeface="Times New Roman" pitchFamily="18" charset="0"/>
                <a:cs typeface="Times New Roman" pitchFamily="18" charset="0"/>
              </a:rPr>
              <a:t>«Ecco la tenda di Dio con gli uomini! Egli abiterà con loro ed essi saranno suoi popoli ed egli sarà il Dio con loro, il loro Dio.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500" b="0" i="0" u="none" strike="noStrike" cap="none" normalizeH="0" baseline="0" dirty="0" smtClean="0">
              <a:ln>
                <a:noFill/>
              </a:ln>
              <a:effectLst/>
              <a:latin typeface="Arial" pitchFamily="34" charset="0"/>
            </a:endParaRPr>
          </a:p>
        </p:txBody>
      </p:sp>
      <p:sp>
        <p:nvSpPr>
          <p:cNvPr id="1026" name="Rectangle 2"/>
          <p:cNvSpPr>
            <a:spLocks noChangeArrowheads="1"/>
          </p:cNvSpPr>
          <p:nvPr/>
        </p:nvSpPr>
        <p:spPr bwMode="auto">
          <a:xfrm>
            <a:off x="395536" y="1484784"/>
            <a:ext cx="8352928" cy="55861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sz="1500" b="1" baseline="30000" dirty="0" smtClean="0">
                <a:latin typeface="Calibri" pitchFamily="34" charset="0"/>
                <a:ea typeface="Times New Roman" pitchFamily="18" charset="0"/>
                <a:cs typeface="Times New Roman" pitchFamily="18" charset="0"/>
              </a:rPr>
              <a:t>9</a:t>
            </a:r>
            <a:r>
              <a:rPr kumimoji="0" lang="it-IT" sz="15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Poi venne uno dei sette angeli, che hanno le sette coppe piene degli ultimi sette flagelli, e mi parlò: «</a:t>
            </a:r>
            <a:r>
              <a:rPr kumimoji="0" lang="it-IT" sz="15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Vieni, ti mostrerò la promessa sposa, la sposa dell’Agnello». </a:t>
            </a:r>
            <a:r>
              <a:rPr kumimoji="0" lang="it-IT" sz="1500"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10</a:t>
            </a:r>
            <a:r>
              <a:rPr kumimoji="0" lang="it-IT" sz="15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L’angelo mi trasportò in spirito su di un monte grande e alto, e mi mostrò la città santa, Gerusalemme, che scende dal cielo, da Dio, risplendente della gloria di Dio.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11</a:t>
            </a:r>
            <a:r>
              <a:rPr kumimoji="0" lang="it-IT" sz="15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Il suo splendore è simile a quello di una gemma preziosissima, come pietra di diaspro cristallino. </a:t>
            </a:r>
            <a:r>
              <a:rPr kumimoji="0" lang="it-IT" sz="1500"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12</a:t>
            </a:r>
            <a:r>
              <a:rPr kumimoji="0" lang="it-IT" sz="15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È cinta da grandi e alte mura con dodici porte: sopra queste porte stanno dodici angeli e nomi scritti, i nomi delle dodici tribù dei figli d’Israele. </a:t>
            </a:r>
            <a:r>
              <a:rPr kumimoji="0" lang="it-IT" sz="1500"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13</a:t>
            </a:r>
            <a:r>
              <a:rPr kumimoji="0" lang="it-IT" sz="15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 oriente tre porte, a settentrione tre porte, a mezzogiorno tre porte e a occidente tre porte. </a:t>
            </a:r>
            <a:r>
              <a:rPr kumimoji="0" lang="it-IT" sz="1500"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14</a:t>
            </a:r>
            <a:r>
              <a:rPr kumimoji="0" lang="it-IT" sz="15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Le mura della città poggiano su dodici basamenti, sopra i quali sono i dodici nomi dei dodici apostoli dell’Agnello.</a:t>
            </a:r>
            <a:r>
              <a:rPr kumimoji="0" lang="it-IT" sz="1500"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15</a:t>
            </a:r>
            <a:r>
              <a:rPr kumimoji="0" lang="it-IT" sz="15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Colui che mi parlava aveva come misura una canna d’oro per misurare la città, le sue porte e le sue mura. </a:t>
            </a:r>
            <a:r>
              <a:rPr kumimoji="0" lang="it-IT" sz="1500"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16</a:t>
            </a:r>
            <a:r>
              <a:rPr kumimoji="0" lang="it-IT" sz="15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La città è a forma di quadrato: la sua lunghezza è uguale alla larghezza. L’angelo misurò la città con la canna: sono dodicimila stadi; la lunghezza, la larghezza e l’altezza sono uguali. </a:t>
            </a:r>
            <a:r>
              <a:rPr kumimoji="0" lang="it-IT" sz="1500"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17</a:t>
            </a:r>
            <a:r>
              <a:rPr kumimoji="0" lang="it-IT" sz="15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Ne misurò anche le mura: sono alte centoquarantaquattro braccia, secondo la misura in uso tra gli uomini adoperata dall’angelo. </a:t>
            </a:r>
            <a:r>
              <a:rPr kumimoji="0" lang="it-IT" sz="1500"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18</a:t>
            </a:r>
            <a:r>
              <a:rPr kumimoji="0" lang="it-IT" sz="15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Le mura sono costruite con diaspro e la città è di oro puro, simile a terso cristallo. </a:t>
            </a:r>
            <a:r>
              <a:rPr kumimoji="0" lang="it-IT" sz="1500"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19</a:t>
            </a:r>
            <a:r>
              <a:rPr kumimoji="0" lang="it-IT" sz="15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 basamenti delle mura della città sono adorni di ogni specie di pietre preziose. Il primo basamento è di diaspro, il secondo di </a:t>
            </a:r>
            <a:r>
              <a:rPr kumimoji="0" lang="it-IT" sz="15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zaffìro</a:t>
            </a:r>
            <a:r>
              <a:rPr kumimoji="0" lang="it-IT" sz="15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il terzo di </a:t>
            </a:r>
            <a:r>
              <a:rPr kumimoji="0" lang="it-IT" sz="15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calcedònio</a:t>
            </a:r>
            <a:r>
              <a:rPr kumimoji="0" lang="it-IT" sz="15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il quarto di smeraldo, </a:t>
            </a:r>
            <a:r>
              <a:rPr kumimoji="0" lang="it-IT" sz="1500"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20</a:t>
            </a:r>
            <a:r>
              <a:rPr kumimoji="0" lang="it-IT" sz="15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il quinto di </a:t>
            </a:r>
            <a:r>
              <a:rPr kumimoji="0" lang="it-IT" sz="15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sardònice</a:t>
            </a:r>
            <a:r>
              <a:rPr kumimoji="0" lang="it-IT" sz="15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il sesto di cornalina, il settimo di </a:t>
            </a:r>
            <a:r>
              <a:rPr kumimoji="0" lang="it-IT" sz="15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crisòlito</a:t>
            </a:r>
            <a:r>
              <a:rPr kumimoji="0" lang="it-IT" sz="15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l’ottavo di berillo, il nono di topazio, il decimo di crisopazio, l’undicesimo di giacinto, il dodicesimo di ametista. </a:t>
            </a:r>
            <a:r>
              <a:rPr kumimoji="0" lang="it-IT" sz="1500"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21</a:t>
            </a:r>
            <a:r>
              <a:rPr kumimoji="0" lang="it-IT" sz="15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 le dodici porte sono dodici perle; ciascuna porta era formata da una sola perla. E la piazza della città è di oro puro, come cristallo trasparente.</a:t>
            </a:r>
            <a:r>
              <a:rPr kumimoji="0" lang="it-IT" sz="1500" b="1"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it-IT" sz="1500"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22</a:t>
            </a:r>
            <a:r>
              <a:rPr kumimoji="0" lang="it-IT" sz="15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 essa non vidi alcun tempio: il Signore Dio, l’Onnipotente, e l’Agnello sono il suo tempio.</a:t>
            </a:r>
            <a:r>
              <a:rPr lang="it-IT" sz="1500" b="1" baseline="30000" dirty="0" smtClean="0">
                <a:latin typeface="Calibri" pitchFamily="34" charset="0"/>
                <a:ea typeface="Times New Roman" pitchFamily="18" charset="0"/>
                <a:cs typeface="Times New Roman" pitchFamily="18" charset="0"/>
              </a:rPr>
              <a:t> </a:t>
            </a:r>
            <a:r>
              <a:rPr kumimoji="0" lang="it-IT" sz="15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La città non ha bisogno della luce del sole, né della luce della luna: la gloria di Dio la illumina</a:t>
            </a:r>
            <a:r>
              <a:rPr kumimoji="0" lang="it-IT" sz="1500" b="1"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it-IT" sz="15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 la sua lampada è l’Agnello.”</a:t>
            </a:r>
            <a:endParaRPr kumimoji="0" lang="it-IT" sz="15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ea typeface="Times New Roman" pitchFamily="18" charset="0"/>
              </a:rPr>
              <a:t/>
            </a:r>
            <a:br>
              <a:rPr kumimoji="0" lang="it-IT" sz="1200" b="0" i="0" u="none" strike="noStrike" cap="none" normalizeH="0" baseline="0" dirty="0" smtClean="0">
                <a:ln>
                  <a:noFill/>
                </a:ln>
                <a:solidFill>
                  <a:schemeClr val="tx1"/>
                </a:solidFill>
                <a:effectLst/>
                <a:latin typeface="Arial" pitchFamily="34" charset="0"/>
                <a:ea typeface="Times New Roman" pitchFamily="18" charset="0"/>
              </a:rPr>
            </a:br>
            <a:r>
              <a:rPr kumimoji="0" lang="it-IT" sz="1200" b="0" i="0" u="none" strike="noStrike" cap="none" normalizeH="0" baseline="0" dirty="0" smtClean="0">
                <a:ln>
                  <a:noFill/>
                </a:ln>
                <a:solidFill>
                  <a:schemeClr val="tx1"/>
                </a:solidFill>
                <a:effectLst/>
                <a:latin typeface="Arial" pitchFamily="34" charset="0"/>
                <a:ea typeface="Times New Roman" pitchFamily="18" charset="0"/>
              </a:rPr>
              <a:t/>
            </a:r>
            <a:br>
              <a:rPr kumimoji="0" lang="it-IT" sz="1200" b="0" i="0" u="none" strike="noStrike" cap="none" normalizeH="0" baseline="0" dirty="0" smtClean="0">
                <a:ln>
                  <a:noFill/>
                </a:ln>
                <a:solidFill>
                  <a:schemeClr val="tx1"/>
                </a:solidFill>
                <a:effectLst/>
                <a:latin typeface="Arial" pitchFamily="34" charset="0"/>
                <a:ea typeface="Times New Roman" pitchFamily="18" charset="0"/>
              </a:rPr>
            </a:br>
            <a:endParaRPr kumimoji="0" lang="it-IT"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1025" name="Object 1"/>
          <p:cNvGraphicFramePr>
            <a:graphicFrameLocks noChangeAspect="1"/>
          </p:cNvGraphicFramePr>
          <p:nvPr/>
        </p:nvGraphicFramePr>
        <p:xfrm>
          <a:off x="0" y="0"/>
          <a:ext cx="9188574" cy="6858000"/>
        </p:xfrm>
        <a:graphic>
          <a:graphicData uri="http://schemas.openxmlformats.org/presentationml/2006/ole">
            <p:oleObj spid="_x0000_s1025" name="Diapositiva" r:id="rId3" imgW="4570530" imgH="3427618" progId="PowerPoint.Slide.12">
              <p:embed/>
            </p:oleObj>
          </a:graphicData>
        </a:graphic>
      </p:graphicFrame>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59632" y="476672"/>
            <a:ext cx="7128792" cy="461665"/>
          </a:xfrm>
          <a:prstGeom prst="rect">
            <a:avLst/>
          </a:prstGeom>
          <a:noFill/>
        </p:spPr>
        <p:txBody>
          <a:bodyPr wrap="square" rtlCol="0">
            <a:spAutoFit/>
          </a:bodyPr>
          <a:lstStyle/>
          <a:p>
            <a:r>
              <a:rPr lang="it-IT" sz="2400" b="1" dirty="0" smtClean="0">
                <a:solidFill>
                  <a:srgbClr val="FF0000"/>
                </a:solidFill>
              </a:rPr>
              <a:t>Basilica di Santa Sabina all’Avventino - Roma</a:t>
            </a:r>
            <a:endParaRPr lang="it-IT" sz="2400" b="1" dirty="0">
              <a:solidFill>
                <a:srgbClr val="FF0000"/>
              </a:solidFill>
            </a:endParaRPr>
          </a:p>
        </p:txBody>
      </p:sp>
      <p:pic>
        <p:nvPicPr>
          <p:cNvPr id="1026" name="Picture 2" descr="C:\Documents and Settings\utente\Documenti\FOTO S. SABINA\2s-sabina.jpg"/>
          <p:cNvPicPr>
            <a:picLocks noChangeAspect="1" noChangeArrowheads="1"/>
          </p:cNvPicPr>
          <p:nvPr/>
        </p:nvPicPr>
        <p:blipFill>
          <a:blip r:embed="rId2" cstate="print"/>
          <a:srcRect/>
          <a:stretch>
            <a:fillRect/>
          </a:stretch>
        </p:blipFill>
        <p:spPr bwMode="auto">
          <a:xfrm>
            <a:off x="755576" y="3429000"/>
            <a:ext cx="3894518" cy="2592288"/>
          </a:xfrm>
          <a:prstGeom prst="rect">
            <a:avLst/>
          </a:prstGeom>
          <a:noFill/>
        </p:spPr>
      </p:pic>
      <p:sp>
        <p:nvSpPr>
          <p:cNvPr id="5" name="Rettangolo 4"/>
          <p:cNvSpPr/>
          <p:nvPr/>
        </p:nvSpPr>
        <p:spPr>
          <a:xfrm>
            <a:off x="539552" y="1268760"/>
            <a:ext cx="8136904" cy="1631216"/>
          </a:xfrm>
          <a:prstGeom prst="rect">
            <a:avLst/>
          </a:prstGeom>
        </p:spPr>
        <p:txBody>
          <a:bodyPr wrap="square">
            <a:spAutoFit/>
          </a:bodyPr>
          <a:lstStyle/>
          <a:p>
            <a:r>
              <a:rPr lang="it-IT" sz="2000" dirty="0" smtClean="0"/>
              <a:t>Costruita nel </a:t>
            </a:r>
            <a:r>
              <a:rPr lang="it-IT" sz="2000" b="1" dirty="0" smtClean="0"/>
              <a:t>V secolo </a:t>
            </a:r>
            <a:r>
              <a:rPr lang="it-IT" sz="2000" dirty="0" smtClean="0"/>
              <a:t>sulla tomba di Santa Sabina, una delle chiese</a:t>
            </a:r>
          </a:p>
          <a:p>
            <a:r>
              <a:rPr lang="it-IT" sz="2000" dirty="0" smtClean="0"/>
              <a:t>paleocristiane meglio conservate.</a:t>
            </a:r>
          </a:p>
          <a:p>
            <a:r>
              <a:rPr lang="it-IT" sz="2000" dirty="0" smtClean="0"/>
              <a:t>La basilica  a tre navate è orientata verso est, dove sorge il sole, Cristo “sole di giustizia”.</a:t>
            </a:r>
          </a:p>
          <a:p>
            <a:r>
              <a:rPr lang="it-IT" sz="2000" dirty="0" smtClean="0"/>
              <a:t>Piena di luce che richiama il cielo (vetrate con pietra di selenite)</a:t>
            </a:r>
            <a:endParaRPr lang="it-IT" sz="2000" dirty="0"/>
          </a:p>
        </p:txBody>
      </p:sp>
      <p:pic>
        <p:nvPicPr>
          <p:cNvPr id="1029" name="Picture 5" descr="File:Santa Sabina Rome.jpg">
            <a:hlinkClick r:id="rId3"/>
          </p:cNvPr>
          <p:cNvPicPr>
            <a:picLocks noChangeAspect="1" noChangeArrowheads="1"/>
          </p:cNvPicPr>
          <p:nvPr/>
        </p:nvPicPr>
        <p:blipFill>
          <a:blip r:embed="rId4" cstate="print"/>
          <a:srcRect/>
          <a:stretch>
            <a:fillRect/>
          </a:stretch>
        </p:blipFill>
        <p:spPr bwMode="auto">
          <a:xfrm>
            <a:off x="4787754" y="3861048"/>
            <a:ext cx="4092997" cy="2726960"/>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tente\Documenti\FOTO S. SABINA\300px-S_Sabina_-_portico_1000013.jpg"/>
          <p:cNvPicPr>
            <a:picLocks noChangeAspect="1" noChangeArrowheads="1"/>
          </p:cNvPicPr>
          <p:nvPr/>
        </p:nvPicPr>
        <p:blipFill>
          <a:blip r:embed="rId2" cstate="print"/>
          <a:srcRect/>
          <a:stretch>
            <a:fillRect/>
          </a:stretch>
        </p:blipFill>
        <p:spPr bwMode="auto">
          <a:xfrm>
            <a:off x="1475656" y="1844824"/>
            <a:ext cx="5928658" cy="4446493"/>
          </a:xfrm>
          <a:prstGeom prst="rect">
            <a:avLst/>
          </a:prstGeom>
          <a:noFill/>
        </p:spPr>
      </p:pic>
      <p:sp>
        <p:nvSpPr>
          <p:cNvPr id="3" name="CasellaDiTesto 2"/>
          <p:cNvSpPr txBox="1"/>
          <p:nvPr/>
        </p:nvSpPr>
        <p:spPr>
          <a:xfrm>
            <a:off x="3131840" y="764704"/>
            <a:ext cx="2160240" cy="584775"/>
          </a:xfrm>
          <a:prstGeom prst="rect">
            <a:avLst/>
          </a:prstGeom>
          <a:noFill/>
        </p:spPr>
        <p:txBody>
          <a:bodyPr wrap="square" rtlCol="0">
            <a:spAutoFit/>
          </a:bodyPr>
          <a:lstStyle/>
          <a:p>
            <a:r>
              <a:rPr lang="it-IT" sz="3200" b="1" dirty="0" smtClean="0">
                <a:solidFill>
                  <a:srgbClr val="FF0000"/>
                </a:solidFill>
              </a:rPr>
              <a:t>L’atrio</a:t>
            </a:r>
            <a:endParaRPr lang="it-IT" sz="3200" b="1" dirty="0">
              <a:solidFill>
                <a:srgbClr val="FF0000"/>
              </a:solidFill>
            </a:endParaRPr>
          </a:p>
        </p:txBody>
      </p:sp>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23928" y="332656"/>
            <a:ext cx="4824536" cy="461665"/>
          </a:xfrm>
          <a:prstGeom prst="rect">
            <a:avLst/>
          </a:prstGeom>
          <a:noFill/>
        </p:spPr>
        <p:txBody>
          <a:bodyPr wrap="square" rtlCol="0">
            <a:spAutoFit/>
          </a:bodyPr>
          <a:lstStyle/>
          <a:p>
            <a:r>
              <a:rPr lang="it-IT" b="1" dirty="0" smtClean="0">
                <a:solidFill>
                  <a:srgbClr val="FF0000"/>
                </a:solidFill>
              </a:rPr>
              <a:t> </a:t>
            </a:r>
            <a:r>
              <a:rPr lang="it-IT" sz="2400" b="1" dirty="0" smtClean="0">
                <a:solidFill>
                  <a:srgbClr val="FF0000"/>
                </a:solidFill>
              </a:rPr>
              <a:t>“ IO  SONO LA  PORTA” </a:t>
            </a:r>
            <a:r>
              <a:rPr lang="it-IT" sz="1600" dirty="0" err="1" smtClean="0">
                <a:solidFill>
                  <a:srgbClr val="FF0000"/>
                </a:solidFill>
              </a:rPr>
              <a:t>Gv</a:t>
            </a:r>
            <a:r>
              <a:rPr lang="it-IT" sz="1600" dirty="0" smtClean="0">
                <a:solidFill>
                  <a:srgbClr val="FF0000"/>
                </a:solidFill>
              </a:rPr>
              <a:t> 10, </a:t>
            </a:r>
            <a:endParaRPr lang="it-IT" dirty="0">
              <a:solidFill>
                <a:srgbClr val="FF0000"/>
              </a:solidFill>
            </a:endParaRPr>
          </a:p>
        </p:txBody>
      </p:sp>
      <p:pic>
        <p:nvPicPr>
          <p:cNvPr id="6" name="Immagine 5" descr="C:\Documents and Settings\utente\Documenti\FOTO S. SABINA\120px-SabinaCrucify.jpg"/>
          <p:cNvPicPr/>
          <p:nvPr/>
        </p:nvPicPr>
        <p:blipFill>
          <a:blip r:embed="rId2" cstate="print"/>
          <a:srcRect/>
          <a:stretch>
            <a:fillRect/>
          </a:stretch>
        </p:blipFill>
        <p:spPr bwMode="auto">
          <a:xfrm>
            <a:off x="971600" y="3429000"/>
            <a:ext cx="1584176" cy="1368152"/>
          </a:xfrm>
          <a:prstGeom prst="rect">
            <a:avLst/>
          </a:prstGeom>
          <a:noFill/>
          <a:ln w="9525">
            <a:noFill/>
            <a:miter lim="800000"/>
            <a:headEnd/>
            <a:tailEnd/>
          </a:ln>
        </p:spPr>
      </p:pic>
      <p:pic>
        <p:nvPicPr>
          <p:cNvPr id="8" name="Immagine 7" descr="File:SSabina porteC.JPG">
            <a:hlinkClick r:id="rId3"/>
          </p:cNvPr>
          <p:cNvPicPr/>
          <p:nvPr/>
        </p:nvPicPr>
        <p:blipFill>
          <a:blip r:embed="rId4" cstate="print"/>
          <a:srcRect/>
          <a:stretch>
            <a:fillRect/>
          </a:stretch>
        </p:blipFill>
        <p:spPr bwMode="auto">
          <a:xfrm>
            <a:off x="2483768" y="2564904"/>
            <a:ext cx="1333786" cy="1990725"/>
          </a:xfrm>
          <a:prstGeom prst="rect">
            <a:avLst/>
          </a:prstGeom>
          <a:noFill/>
          <a:ln w="9525">
            <a:noFill/>
            <a:miter lim="800000"/>
            <a:headEnd/>
            <a:tailEnd/>
          </a:ln>
        </p:spPr>
      </p:pic>
      <p:sp>
        <p:nvSpPr>
          <p:cNvPr id="9" name="CasellaDiTesto 8"/>
          <p:cNvSpPr txBox="1"/>
          <p:nvPr/>
        </p:nvSpPr>
        <p:spPr>
          <a:xfrm>
            <a:off x="3851920" y="1268760"/>
            <a:ext cx="4968552" cy="3139321"/>
          </a:xfrm>
          <a:prstGeom prst="rect">
            <a:avLst/>
          </a:prstGeom>
          <a:noFill/>
        </p:spPr>
        <p:txBody>
          <a:bodyPr wrap="square" rtlCol="0">
            <a:spAutoFit/>
          </a:bodyPr>
          <a:lstStyle/>
          <a:p>
            <a:pPr algn="just"/>
            <a:r>
              <a:rPr lang="it-IT" b="1" dirty="0" smtClean="0"/>
              <a:t>La basilica inizia con la Porta, elemento cristologico. </a:t>
            </a:r>
          </a:p>
          <a:p>
            <a:pPr algn="just"/>
            <a:r>
              <a:rPr lang="it-IT" b="1" dirty="0" smtClean="0"/>
              <a:t>E’  un monumento di iconografia. Scolpita in legno, c’è la storia della salvezza: scene dell’Antico e del Nuovo Testamento: Passaggio del  Mar Rosso, </a:t>
            </a:r>
            <a:r>
              <a:rPr lang="it-IT" b="1" dirty="0" err="1" smtClean="0"/>
              <a:t>Crocifissione…</a:t>
            </a:r>
            <a:endParaRPr lang="it-IT" b="1" dirty="0" smtClean="0"/>
          </a:p>
          <a:p>
            <a:pPr algn="just"/>
            <a:r>
              <a:rPr lang="it-IT" b="1" dirty="0" smtClean="0"/>
              <a:t>La porta è Cristo attraverso di Lui si entra e si esce e si trova pascolo.</a:t>
            </a:r>
          </a:p>
          <a:p>
            <a:pPr algn="just"/>
            <a:r>
              <a:rPr lang="it-IT" b="1" dirty="0" smtClean="0"/>
              <a:t>La porta è posta di </a:t>
            </a:r>
            <a:r>
              <a:rPr lang="it-IT" b="1" dirty="0" smtClean="0"/>
              <a:t>fronte: dalla </a:t>
            </a:r>
            <a:r>
              <a:rPr lang="it-IT" b="1" dirty="0" smtClean="0"/>
              <a:t>porta all’altare. Il percorso è direzionale.</a:t>
            </a:r>
          </a:p>
          <a:p>
            <a:endParaRPr lang="it-IT" b="1" dirty="0"/>
          </a:p>
        </p:txBody>
      </p:sp>
      <p:pic>
        <p:nvPicPr>
          <p:cNvPr id="1026" name="Immagine 1" descr="C:\Documents and Settings\utente\Documenti\FOTO S. SABINA\DSC04249.JPG"/>
          <p:cNvPicPr>
            <a:picLocks noChangeAspect="1" noChangeArrowheads="1"/>
          </p:cNvPicPr>
          <p:nvPr/>
        </p:nvPicPr>
        <p:blipFill>
          <a:blip r:embed="rId5" cstate="print"/>
          <a:srcRect/>
          <a:stretch>
            <a:fillRect/>
          </a:stretch>
        </p:blipFill>
        <p:spPr bwMode="auto">
          <a:xfrm>
            <a:off x="467544" y="692696"/>
            <a:ext cx="2051720" cy="2742677"/>
          </a:xfrm>
          <a:prstGeom prst="rect">
            <a:avLst/>
          </a:prstGeom>
          <a:noFill/>
          <a:ln w="9525">
            <a:noFill/>
            <a:miter lim="800000"/>
            <a:headEnd/>
            <a:tailEnd/>
          </a:ln>
        </p:spPr>
      </p:pic>
      <p:sp>
        <p:nvSpPr>
          <p:cNvPr id="11" name="Rettangolo 10"/>
          <p:cNvSpPr/>
          <p:nvPr/>
        </p:nvSpPr>
        <p:spPr>
          <a:xfrm>
            <a:off x="755576" y="5373216"/>
            <a:ext cx="6012160" cy="923330"/>
          </a:xfrm>
          <a:prstGeom prst="rect">
            <a:avLst/>
          </a:prstGeom>
        </p:spPr>
        <p:txBody>
          <a:bodyPr wrap="square">
            <a:spAutoFit/>
          </a:bodyPr>
          <a:lstStyle/>
          <a:p>
            <a:r>
              <a:rPr lang="it-IT" b="1" dirty="0" smtClean="0"/>
              <a:t>I fioristi  in certe occasioni fioriscono </a:t>
            </a:r>
            <a:r>
              <a:rPr lang="it-IT" b="1" dirty="0" smtClean="0"/>
              <a:t> </a:t>
            </a:r>
            <a:r>
              <a:rPr lang="it-IT" b="1" dirty="0" smtClean="0"/>
              <a:t>la </a:t>
            </a:r>
            <a:r>
              <a:rPr lang="it-IT" b="1" dirty="0" smtClean="0"/>
              <a:t>porta.</a:t>
            </a:r>
            <a:endParaRPr lang="it-IT" b="1" dirty="0" smtClean="0"/>
          </a:p>
          <a:p>
            <a:r>
              <a:rPr lang="it-IT" b="1" dirty="0" smtClean="0"/>
              <a:t>La </a:t>
            </a:r>
            <a:r>
              <a:rPr lang="it-IT" b="1" dirty="0" smtClean="0"/>
              <a:t>porta si può  baciare come fa il sacerdote nell’iconostasi orientale </a:t>
            </a:r>
            <a:endParaRPr lang="it-IT" b="1" dirty="0"/>
          </a:p>
        </p:txBody>
      </p:sp>
      <p:pic>
        <p:nvPicPr>
          <p:cNvPr id="12" name="Picture 2" descr="D:\LAURA\suorcristina\Image\IMG_0001.jpg"/>
          <p:cNvPicPr>
            <a:picLocks noChangeAspect="1" noChangeArrowheads="1"/>
          </p:cNvPicPr>
          <p:nvPr/>
        </p:nvPicPr>
        <p:blipFill>
          <a:blip r:embed="rId6" cstate="print"/>
          <a:srcRect l="7304" t="12173" r="12351" b="6095"/>
          <a:stretch>
            <a:fillRect/>
          </a:stretch>
        </p:blipFill>
        <p:spPr bwMode="auto">
          <a:xfrm>
            <a:off x="6876256" y="4365104"/>
            <a:ext cx="1584176" cy="2134217"/>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utente\Documenti\FOTO S. SABINA\300px-Santa_Sabina_inside.jpg"/>
          <p:cNvPicPr>
            <a:picLocks noChangeAspect="1" noChangeArrowheads="1"/>
          </p:cNvPicPr>
          <p:nvPr/>
        </p:nvPicPr>
        <p:blipFill>
          <a:blip r:embed="rId2" cstate="print"/>
          <a:srcRect/>
          <a:stretch>
            <a:fillRect/>
          </a:stretch>
        </p:blipFill>
        <p:spPr bwMode="auto">
          <a:xfrm>
            <a:off x="1115616" y="1268760"/>
            <a:ext cx="3312368" cy="2484276"/>
          </a:xfrm>
          <a:prstGeom prst="rect">
            <a:avLst/>
          </a:prstGeom>
          <a:noFill/>
        </p:spPr>
      </p:pic>
      <p:sp>
        <p:nvSpPr>
          <p:cNvPr id="4" name="Rettangolo 3"/>
          <p:cNvSpPr/>
          <p:nvPr/>
        </p:nvSpPr>
        <p:spPr>
          <a:xfrm>
            <a:off x="3491880" y="332656"/>
            <a:ext cx="2160240" cy="523220"/>
          </a:xfrm>
          <a:prstGeom prst="rect">
            <a:avLst/>
          </a:prstGeom>
        </p:spPr>
        <p:txBody>
          <a:bodyPr wrap="square">
            <a:spAutoFit/>
          </a:bodyPr>
          <a:lstStyle/>
          <a:p>
            <a:pPr lvl="0"/>
            <a:r>
              <a:rPr lang="it-IT" sz="2800" b="1" dirty="0" smtClean="0">
                <a:solidFill>
                  <a:srgbClr val="FF0000"/>
                </a:solidFill>
              </a:rPr>
              <a:t>La Navata</a:t>
            </a:r>
            <a:endParaRPr lang="it-IT" sz="2800" b="1" dirty="0">
              <a:solidFill>
                <a:srgbClr val="FF0000"/>
              </a:solidFill>
            </a:endParaRPr>
          </a:p>
        </p:txBody>
      </p:sp>
      <p:pic>
        <p:nvPicPr>
          <p:cNvPr id="6" name="Immagine 5" descr="C:\Documents and Settings\utente\Documenti\FOTO S. SABINA\Santa_Sabina.jpg"/>
          <p:cNvPicPr/>
          <p:nvPr/>
        </p:nvPicPr>
        <p:blipFill>
          <a:blip r:embed="rId3" cstate="print"/>
          <a:srcRect/>
          <a:stretch>
            <a:fillRect/>
          </a:stretch>
        </p:blipFill>
        <p:spPr bwMode="auto">
          <a:xfrm>
            <a:off x="4572000" y="2204864"/>
            <a:ext cx="3414514" cy="2232248"/>
          </a:xfrm>
          <a:prstGeom prst="rect">
            <a:avLst/>
          </a:prstGeom>
          <a:noFill/>
        </p:spPr>
      </p:pic>
      <p:sp>
        <p:nvSpPr>
          <p:cNvPr id="7" name="CasellaDiTesto 6"/>
          <p:cNvSpPr txBox="1"/>
          <p:nvPr/>
        </p:nvSpPr>
        <p:spPr>
          <a:xfrm>
            <a:off x="539552" y="4869160"/>
            <a:ext cx="8280920" cy="1015663"/>
          </a:xfrm>
          <a:prstGeom prst="rect">
            <a:avLst/>
          </a:prstGeom>
          <a:noFill/>
        </p:spPr>
        <p:txBody>
          <a:bodyPr wrap="square" rtlCol="0">
            <a:spAutoFit/>
          </a:bodyPr>
          <a:lstStyle/>
          <a:p>
            <a:r>
              <a:rPr lang="it-IT" sz="2000" b="1" dirty="0" smtClean="0"/>
              <a:t>Ampia Navata (</a:t>
            </a:r>
            <a:r>
              <a:rPr lang="it-IT" sz="2000" b="1" dirty="0" err="1" smtClean="0"/>
              <a:t>navis</a:t>
            </a:r>
            <a:r>
              <a:rPr lang="it-IT" sz="2000" b="1" dirty="0" smtClean="0"/>
              <a:t>)  come la  carena di una nave, segno della chiesa sui flutti del mondo che naviga verso il porto che è il Padre, </a:t>
            </a:r>
          </a:p>
          <a:p>
            <a:r>
              <a:rPr lang="it-IT" sz="2000" b="1" dirty="0" smtClean="0"/>
              <a:t>rappresentato dall’Abside: il cielo sulla terra</a:t>
            </a:r>
            <a:endParaRPr lang="it-IT" sz="2000" b="1" dirty="0"/>
          </a:p>
        </p:txBody>
      </p:sp>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Documents and Settings\utente\Documenti\FOTO S. SABINA\DSC04226.JPG"/>
          <p:cNvPicPr/>
          <p:nvPr/>
        </p:nvPicPr>
        <p:blipFill>
          <a:blip r:embed="rId2" cstate="print"/>
          <a:srcRect/>
          <a:stretch>
            <a:fillRect/>
          </a:stretch>
        </p:blipFill>
        <p:spPr bwMode="auto">
          <a:xfrm>
            <a:off x="2051720" y="1196752"/>
            <a:ext cx="5544616" cy="3312368"/>
          </a:xfrm>
          <a:prstGeom prst="rect">
            <a:avLst/>
          </a:prstGeom>
          <a:noFill/>
        </p:spPr>
      </p:pic>
      <p:sp>
        <p:nvSpPr>
          <p:cNvPr id="4" name="CasellaDiTesto 3"/>
          <p:cNvSpPr txBox="1"/>
          <p:nvPr/>
        </p:nvSpPr>
        <p:spPr>
          <a:xfrm>
            <a:off x="1043608" y="404664"/>
            <a:ext cx="7128792" cy="707886"/>
          </a:xfrm>
          <a:prstGeom prst="rect">
            <a:avLst/>
          </a:prstGeom>
          <a:noFill/>
        </p:spPr>
        <p:txBody>
          <a:bodyPr wrap="square" rtlCol="0">
            <a:spAutoFit/>
          </a:bodyPr>
          <a:lstStyle/>
          <a:p>
            <a:r>
              <a:rPr lang="it-IT" sz="2000" b="1" dirty="0" smtClean="0">
                <a:solidFill>
                  <a:srgbClr val="FF0000"/>
                </a:solidFill>
              </a:rPr>
              <a:t>“Cristo ha fatto dei due un solo popolo per mezzo della croce”</a:t>
            </a:r>
            <a:r>
              <a:rPr lang="it-IT" sz="2000" dirty="0" smtClean="0">
                <a:solidFill>
                  <a:srgbClr val="FF0000"/>
                </a:solidFill>
              </a:rPr>
              <a:t> (</a:t>
            </a:r>
            <a:r>
              <a:rPr lang="it-IT" sz="2000" i="1" dirty="0" err="1" smtClean="0">
                <a:solidFill>
                  <a:srgbClr val="FF0000"/>
                </a:solidFill>
              </a:rPr>
              <a:t>Ef</a:t>
            </a:r>
            <a:r>
              <a:rPr lang="it-IT" sz="2000" i="1" dirty="0" smtClean="0">
                <a:solidFill>
                  <a:srgbClr val="FF0000"/>
                </a:solidFill>
              </a:rPr>
              <a:t> 2,14</a:t>
            </a:r>
            <a:r>
              <a:rPr lang="it-IT" sz="2000" dirty="0" smtClean="0">
                <a:solidFill>
                  <a:srgbClr val="FF0000"/>
                </a:solidFill>
              </a:rPr>
              <a:t>)</a:t>
            </a:r>
            <a:endParaRPr lang="it-IT" sz="2000" dirty="0">
              <a:solidFill>
                <a:srgbClr val="FF0000"/>
              </a:solidFill>
            </a:endParaRPr>
          </a:p>
        </p:txBody>
      </p:sp>
      <p:sp>
        <p:nvSpPr>
          <p:cNvPr id="5" name="CasellaDiTesto 4"/>
          <p:cNvSpPr txBox="1"/>
          <p:nvPr/>
        </p:nvSpPr>
        <p:spPr>
          <a:xfrm>
            <a:off x="539552" y="4797152"/>
            <a:ext cx="8136904" cy="1754326"/>
          </a:xfrm>
          <a:prstGeom prst="rect">
            <a:avLst/>
          </a:prstGeom>
          <a:noFill/>
        </p:spPr>
        <p:txBody>
          <a:bodyPr wrap="square" rtlCol="0">
            <a:spAutoFit/>
          </a:bodyPr>
          <a:lstStyle/>
          <a:p>
            <a:pPr algn="just"/>
            <a:r>
              <a:rPr lang="it-IT" b="1" dirty="0" smtClean="0"/>
              <a:t>Sopra la porta di ingresso: due donne che simboleggiano  la chiesa che proviene dai giudei e la chiesa che proviene dai pagani. I primi credenti sono ebrei. La Chiesa di Gesù è la continuazione di Israele. Non sostituzione o in opposizione. La Chiesa che proviene dai pagani è inserita nell’olivo buono. Insieme formano la Chiesa fondata da Gesù, unica madre.</a:t>
            </a:r>
            <a:endParaRPr lang="it-IT" b="1" dirty="0"/>
          </a:p>
        </p:txBody>
      </p:sp>
    </p:spTree>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1330</TotalTime>
  <Words>1909</Words>
  <Application>Microsoft Office PowerPoint</Application>
  <PresentationFormat>Presentazione su schermo (4:3)</PresentationFormat>
  <Paragraphs>94</Paragraphs>
  <Slides>24</Slides>
  <Notes>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24</vt:i4>
      </vt:variant>
    </vt:vector>
  </HeadingPairs>
  <TitlesOfParts>
    <vt:vector size="26" baseType="lpstr">
      <vt:lpstr>Tema di Office</vt:lpstr>
      <vt:lpstr>Diapositiva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c:creator>
  <cp:lastModifiedBy>.</cp:lastModifiedBy>
  <cp:revision>148</cp:revision>
  <dcterms:created xsi:type="dcterms:W3CDTF">2012-12-21T11:08:38Z</dcterms:created>
  <dcterms:modified xsi:type="dcterms:W3CDTF">2013-10-22T08:51:20Z</dcterms:modified>
</cp:coreProperties>
</file>